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7" r:id="rId1"/>
  </p:sldMasterIdLst>
  <p:sldIdLst>
    <p:sldId id="256" r:id="rId2"/>
    <p:sldId id="299" r:id="rId3"/>
    <p:sldId id="297" r:id="rId4"/>
    <p:sldId id="261" r:id="rId5"/>
    <p:sldId id="286" r:id="rId6"/>
    <p:sldId id="283" r:id="rId7"/>
    <p:sldId id="276" r:id="rId8"/>
    <p:sldId id="266" r:id="rId9"/>
    <p:sldId id="268" r:id="rId10"/>
    <p:sldId id="290" r:id="rId11"/>
    <p:sldId id="273" r:id="rId12"/>
    <p:sldId id="292" r:id="rId13"/>
    <p:sldId id="281" r:id="rId14"/>
    <p:sldId id="298" r:id="rId15"/>
    <p:sldId id="295" r:id="rId16"/>
    <p:sldId id="267" r:id="rId17"/>
    <p:sldId id="257" r:id="rId18"/>
    <p:sldId id="282" r:id="rId19"/>
    <p:sldId id="293" r:id="rId20"/>
    <p:sldId id="277" r:id="rId21"/>
    <p:sldId id="289" r:id="rId22"/>
    <p:sldId id="258" r:id="rId23"/>
    <p:sldId id="262" r:id="rId24"/>
    <p:sldId id="296" r:id="rId25"/>
    <p:sldId id="264" r:id="rId26"/>
    <p:sldId id="279" r:id="rId27"/>
    <p:sldId id="259" r:id="rId28"/>
    <p:sldId id="275" r:id="rId29"/>
    <p:sldId id="263" r:id="rId30"/>
    <p:sldId id="291" r:id="rId31"/>
    <p:sldId id="272" r:id="rId32"/>
    <p:sldId id="287" r:id="rId33"/>
    <p:sldId id="284" r:id="rId34"/>
    <p:sldId id="285" r:id="rId35"/>
    <p:sldId id="265" r:id="rId36"/>
    <p:sldId id="260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39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589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81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018823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1717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7088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8498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5612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988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856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77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907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10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834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139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744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121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534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0835EC-3913-4896-95B3-DE3C1A99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7828" y="2438399"/>
            <a:ext cx="7784381" cy="2186610"/>
          </a:xfrm>
        </p:spPr>
        <p:txBody>
          <a:bodyPr>
            <a:normAutofit/>
          </a:bodyPr>
          <a:lstStyle/>
          <a:p>
            <a:r>
              <a:rPr lang="es-MX" dirty="0"/>
              <a:t>Creaciones literarias de Nicanor Parra</a:t>
            </a:r>
            <a:endParaRPr lang="es-CL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526D597-AC19-4C4A-B0D9-ABF2BF05D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7828" y="5201738"/>
            <a:ext cx="7890398" cy="735235"/>
          </a:xfrm>
        </p:spPr>
        <p:txBody>
          <a:bodyPr>
            <a:normAutofit/>
          </a:bodyPr>
          <a:lstStyle/>
          <a:p>
            <a:r>
              <a:rPr lang="es-MX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Poesía rupturista, octavos</a:t>
            </a:r>
            <a:endParaRPr lang="es-CL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C1A6612-C1F0-4896-975B-008595F5D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828" y="587496"/>
            <a:ext cx="1286367" cy="127417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A3E1B6A-4229-4957-9029-81C62FB4745E}"/>
              </a:ext>
            </a:extLst>
          </p:cNvPr>
          <p:cNvSpPr txBox="1"/>
          <p:nvPr/>
        </p:nvSpPr>
        <p:spPr>
          <a:xfrm>
            <a:off x="2394195" y="661341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cap="all" dirty="0">
                <a:ln w="3175" cmpd="sng">
                  <a:noFill/>
                </a:ln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Green House </a:t>
            </a:r>
            <a:r>
              <a:rPr lang="es-ES" sz="1800" cap="all" dirty="0" err="1">
                <a:ln w="3175" cmpd="sng">
                  <a:noFill/>
                </a:ln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School</a:t>
            </a:r>
            <a:r>
              <a:rPr lang="es-ES" sz="1800" cap="all" dirty="0">
                <a:ln w="3175" cmpd="sng">
                  <a:noFill/>
                </a:ln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Temuco		</a:t>
            </a:r>
            <a:br>
              <a:rPr lang="es-CL" sz="1800" cap="all" dirty="0">
                <a:ln w="3175" cmpd="sng">
                  <a:noFill/>
                </a:ln>
                <a:latin typeface="Calibri Light" panose="020F0302020204030204"/>
              </a:rPr>
            </a:br>
            <a:r>
              <a:rPr lang="es-ES" sz="1800" cap="all" dirty="0">
                <a:ln w="3175" cmpd="sng">
                  <a:noFill/>
                </a:ln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Departamento de Lenguaje y Comunicación</a:t>
            </a:r>
          </a:p>
          <a:p>
            <a:r>
              <a:rPr lang="es-ES" sz="1800" cap="all" dirty="0">
                <a:ln w="3175" cmpd="sng">
                  <a:noFill/>
                </a:ln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Miss Susana Gutiérrez Carrasco</a:t>
            </a:r>
            <a:r>
              <a:rPr lang="es-CL" sz="1800" cap="all" dirty="0">
                <a:ln w="3175" cmpd="sng">
                  <a:noFill/>
                </a:ln>
                <a:latin typeface="Calibri Light" panose="020F0302020204030204"/>
              </a:rPr>
              <a:t> </a:t>
            </a:r>
          </a:p>
          <a:p>
            <a:r>
              <a:rPr lang="es-CL" sz="1800" cap="all" dirty="0">
                <a:ln w="3175" cmpd="sng">
                  <a:noFill/>
                </a:ln>
                <a:latin typeface="Arial" panose="020B0604020202020204" pitchFamily="34" charset="0"/>
              </a:rPr>
              <a:t>Octavos, 2020</a:t>
            </a:r>
            <a:endParaRPr lang="es-ES" sz="1800" dirty="0"/>
          </a:p>
        </p:txBody>
      </p:sp>
      <p:pic>
        <p:nvPicPr>
          <p:cNvPr id="8" name="Marcador de contenido 4">
            <a:extLst>
              <a:ext uri="{FF2B5EF4-FFF2-40B4-BE49-F238E27FC236}">
                <a16:creationId xmlns:a16="http://schemas.microsoft.com/office/drawing/2014/main" id="{57A94F56-0A97-4A68-8CD9-134F198C7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7805" y="1"/>
            <a:ext cx="2394194" cy="240416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50AAE90-F49D-4CD2-B286-3C1C619202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7805" y="2404166"/>
            <a:ext cx="2394194" cy="231058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A6B3D23-802B-4CB9-B69A-4B9F8B1D45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7805" y="4736408"/>
            <a:ext cx="1845348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424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499EDE-BBC5-4AFC-A8F8-330899932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251791"/>
            <a:ext cx="10364451" cy="781879"/>
          </a:xfrm>
        </p:spPr>
        <p:txBody>
          <a:bodyPr>
            <a:normAutofit/>
          </a:bodyPr>
          <a:lstStyle/>
          <a:p>
            <a:r>
              <a:rPr lang="es-CL" sz="2400" b="1" dirty="0">
                <a:latin typeface="Arial" panose="020B0604020202020204" pitchFamily="34" charset="0"/>
                <a:cs typeface="Arial" panose="020B0604020202020204" pitchFamily="34" charset="0"/>
              </a:rPr>
              <a:t>MI ROPA NO DICE CUANTO RESPETO MEREZCO</a:t>
            </a:r>
            <a:br>
              <a:rPr lang="es-CL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Seco y </a:t>
            </a:r>
            <a:r>
              <a:rPr lang="es-MX" sz="2000" dirty="0" err="1">
                <a:latin typeface="Arial" panose="020B0604020202020204" pitchFamily="34" charset="0"/>
                <a:cs typeface="Arial" panose="020B0604020202020204" pitchFamily="34" charset="0"/>
              </a:rPr>
              <a:t>Messen</a:t>
            </a: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 (8 </a:t>
            </a:r>
            <a:r>
              <a:rPr lang="es-MX" sz="2000" dirty="0" err="1">
                <a:latin typeface="Arial" panose="020B0604020202020204" pitchFamily="34" charset="0"/>
                <a:cs typeface="Arial" panose="020B0604020202020204" pitchFamily="34" charset="0"/>
              </a:rPr>
              <a:t>Oak</a:t>
            </a: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s-C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1AFDD60-E332-4077-B588-D23FE2EA546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391478"/>
            <a:ext cx="10363826" cy="535387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s-CL" sz="2200" dirty="0">
                <a:latin typeface="Arial" panose="020B0604020202020204" pitchFamily="34" charset="0"/>
                <a:cs typeface="Arial" panose="020B0604020202020204" pitchFamily="34" charset="0"/>
              </a:rPr>
              <a:t>MI ROPA NO DICE </a:t>
            </a:r>
            <a:r>
              <a:rPr lang="es-CL" sz="2200" dirty="0" err="1">
                <a:latin typeface="Arial" panose="020B0604020202020204" pitchFamily="34" charset="0"/>
                <a:cs typeface="Arial" panose="020B0604020202020204" pitchFamily="34" charset="0"/>
              </a:rPr>
              <a:t>CUaNTO</a:t>
            </a:r>
            <a:r>
              <a:rPr lang="es-CL" sz="2200" dirty="0">
                <a:latin typeface="Arial" panose="020B0604020202020204" pitchFamily="34" charset="0"/>
                <a:cs typeface="Arial" panose="020B0604020202020204" pitchFamily="34" charset="0"/>
              </a:rPr>
              <a:t> RESPETO MEREZCO</a:t>
            </a:r>
          </a:p>
          <a:p>
            <a:pPr marL="0" indent="0">
              <a:buNone/>
            </a:pPr>
            <a:r>
              <a:rPr lang="es-CL" sz="2200" dirty="0">
                <a:latin typeface="Arial" panose="020B0604020202020204" pitchFamily="34" charset="0"/>
                <a:cs typeface="Arial" panose="020B0604020202020204" pitchFamily="34" charset="0"/>
              </a:rPr>
              <a:t>Empieza la primavera </a:t>
            </a:r>
          </a:p>
          <a:p>
            <a:pPr marL="0" indent="0">
              <a:buNone/>
            </a:pPr>
            <a:r>
              <a:rPr lang="es-CL" sz="2200" dirty="0">
                <a:latin typeface="Arial" panose="020B0604020202020204" pitchFamily="34" charset="0"/>
                <a:cs typeface="Arial" panose="020B0604020202020204" pitchFamily="34" charset="0"/>
              </a:rPr>
              <a:t>y el calor entra por las ventanas de mi pieza,</a:t>
            </a:r>
          </a:p>
          <a:p>
            <a:pPr marL="0" indent="0">
              <a:buNone/>
            </a:pPr>
            <a:r>
              <a:rPr lang="es-CL" sz="2200" dirty="0">
                <a:latin typeface="Arial" panose="020B0604020202020204" pitchFamily="34" charset="0"/>
                <a:cs typeface="Arial" panose="020B0604020202020204" pitchFamily="34" charset="0"/>
              </a:rPr>
              <a:t>busco mi ropa más ligera </a:t>
            </a:r>
            <a:r>
              <a:rPr lang="es-CL" sz="2200" dirty="0" err="1">
                <a:latin typeface="Arial" panose="020B0604020202020204" pitchFamily="34" charset="0"/>
                <a:cs typeface="Arial" panose="020B0604020202020204" pitchFamily="34" charset="0"/>
              </a:rPr>
              <a:t>pa</a:t>
            </a:r>
            <a:r>
              <a:rPr lang="es-CL" sz="2200" dirty="0">
                <a:latin typeface="Arial" panose="020B0604020202020204" pitchFamily="34" charset="0"/>
                <a:cs typeface="Arial" panose="020B0604020202020204" pitchFamily="34" charset="0"/>
              </a:rPr>
              <a:t>´ salir.</a:t>
            </a:r>
          </a:p>
          <a:p>
            <a:pPr marL="0" indent="0">
              <a:buNone/>
            </a:pPr>
            <a:r>
              <a:rPr lang="es-CL" sz="2200" dirty="0">
                <a:latin typeface="Arial" panose="020B0604020202020204" pitchFamily="34" charset="0"/>
                <a:cs typeface="Arial" panose="020B0604020202020204" pitchFamily="34" charset="0"/>
              </a:rPr>
              <a:t>Caminando </a:t>
            </a:r>
            <a:r>
              <a:rPr lang="es-CL" sz="2200" dirty="0" err="1">
                <a:latin typeface="Arial" panose="020B0604020202020204" pitchFamily="34" charset="0"/>
                <a:cs typeface="Arial" panose="020B0604020202020204" pitchFamily="34" charset="0"/>
              </a:rPr>
              <a:t>pa</a:t>
            </a:r>
            <a:r>
              <a:rPr lang="es-CL" sz="2200" dirty="0">
                <a:latin typeface="Arial" panose="020B0604020202020204" pitchFamily="34" charset="0"/>
                <a:cs typeface="Arial" panose="020B0604020202020204" pitchFamily="34" charset="0"/>
              </a:rPr>
              <a:t>´ la heladería </a:t>
            </a:r>
          </a:p>
          <a:p>
            <a:pPr marL="0" indent="0">
              <a:buNone/>
            </a:pPr>
            <a:r>
              <a:rPr lang="es-CL" sz="2200" dirty="0">
                <a:latin typeface="Arial" panose="020B0604020202020204" pitchFamily="34" charset="0"/>
                <a:cs typeface="Arial" panose="020B0604020202020204" pitchFamily="34" charset="0"/>
              </a:rPr>
              <a:t>las viejas copuchentas me miran raro,</a:t>
            </a:r>
          </a:p>
          <a:p>
            <a:pPr marL="0" indent="0">
              <a:buNone/>
            </a:pPr>
            <a:r>
              <a:rPr lang="es-CL" sz="2200" dirty="0">
                <a:latin typeface="Arial" panose="020B0604020202020204" pitchFamily="34" charset="0"/>
                <a:cs typeface="Arial" panose="020B0604020202020204" pitchFamily="34" charset="0"/>
              </a:rPr>
              <a:t>se secreteaban y miran de arriba </a:t>
            </a:r>
            <a:r>
              <a:rPr lang="es-CL" sz="2200" dirty="0" err="1">
                <a:latin typeface="Arial" panose="020B0604020202020204" pitchFamily="34" charset="0"/>
                <a:cs typeface="Arial" panose="020B0604020202020204" pitchFamily="34" charset="0"/>
              </a:rPr>
              <a:t>pa</a:t>
            </a:r>
            <a:r>
              <a:rPr lang="es-CL" sz="2200" dirty="0">
                <a:latin typeface="Arial" panose="020B0604020202020204" pitchFamily="34" charset="0"/>
                <a:cs typeface="Arial" panose="020B0604020202020204" pitchFamily="34" charset="0"/>
              </a:rPr>
              <a:t>´ abajo, </a:t>
            </a:r>
          </a:p>
          <a:p>
            <a:pPr marL="0" indent="0">
              <a:buNone/>
            </a:pPr>
            <a:r>
              <a:rPr lang="es-CL" sz="2200" dirty="0">
                <a:latin typeface="Arial" panose="020B0604020202020204" pitchFamily="34" charset="0"/>
                <a:cs typeface="Arial" panose="020B0604020202020204" pitchFamily="34" charset="0"/>
              </a:rPr>
              <a:t>no las </a:t>
            </a:r>
            <a:r>
              <a:rPr lang="es-CL" sz="2200" dirty="0" err="1">
                <a:latin typeface="Arial" panose="020B0604020202020204" pitchFamily="34" charset="0"/>
                <a:cs typeface="Arial" panose="020B0604020202020204" pitchFamily="34" charset="0"/>
              </a:rPr>
              <a:t>pescai</a:t>
            </a:r>
            <a:r>
              <a:rPr lang="es-CL" sz="2200" dirty="0">
                <a:latin typeface="Arial" panose="020B0604020202020204" pitchFamily="34" charset="0"/>
                <a:cs typeface="Arial" panose="020B0604020202020204" pitchFamily="34" charset="0"/>
              </a:rPr>
              <a:t> no más y seguí caminando,</a:t>
            </a:r>
          </a:p>
          <a:p>
            <a:pPr marL="0" indent="0">
              <a:buNone/>
            </a:pPr>
            <a:r>
              <a:rPr lang="es-CL" sz="2200" dirty="0">
                <a:latin typeface="Arial" panose="020B0604020202020204" pitchFamily="34" charset="0"/>
                <a:cs typeface="Arial" panose="020B0604020202020204" pitchFamily="34" charset="0"/>
              </a:rPr>
              <a:t>Y luego unos “</a:t>
            </a:r>
            <a:r>
              <a:rPr lang="es-CL" sz="2200" dirty="0" err="1">
                <a:latin typeface="Arial" panose="020B0604020202020204" pitchFamily="34" charset="0"/>
                <a:cs typeface="Arial" panose="020B0604020202020204" pitchFamily="34" charset="0"/>
              </a:rPr>
              <a:t>washita</a:t>
            </a:r>
            <a:r>
              <a:rPr lang="es-CL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200" dirty="0" err="1">
                <a:latin typeface="Arial" panose="020B0604020202020204" pitchFamily="34" charset="0"/>
                <a:cs typeface="Arial" panose="020B0604020202020204" pitchFamily="34" charset="0"/>
              </a:rPr>
              <a:t>riika</a:t>
            </a:r>
            <a:r>
              <a:rPr lang="es-CL" sz="2200" dirty="0">
                <a:latin typeface="Arial" panose="020B0604020202020204" pitchFamily="34" charset="0"/>
                <a:cs typeface="Arial" panose="020B0604020202020204" pitchFamily="34" charset="0"/>
              </a:rPr>
              <a:t>” y “la </a:t>
            </a:r>
            <a:r>
              <a:rPr lang="es-CL" sz="2200" dirty="0" err="1">
                <a:latin typeface="Arial" panose="020B0604020202020204" pitchFamily="34" charset="0"/>
                <a:cs typeface="Arial" panose="020B0604020202020204" pitchFamily="34" charset="0"/>
              </a:rPr>
              <a:t>meeedia</a:t>
            </a:r>
            <a:r>
              <a:rPr lang="es-CL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200" dirty="0" err="1">
                <a:latin typeface="Arial" panose="020B0604020202020204" pitchFamily="34" charset="0"/>
                <a:cs typeface="Arial" panose="020B0604020202020204" pitchFamily="34" charset="0"/>
              </a:rPr>
              <a:t>minaa</a:t>
            </a:r>
            <a:r>
              <a:rPr lang="es-CL" sz="2200" dirty="0"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  <a:p>
            <a:pPr marL="0" indent="0">
              <a:buNone/>
            </a:pPr>
            <a:r>
              <a:rPr lang="es-CL" sz="2200" dirty="0">
                <a:latin typeface="Arial" panose="020B0604020202020204" pitchFamily="34" charset="0"/>
                <a:cs typeface="Arial" panose="020B0604020202020204" pitchFamily="34" charset="0"/>
              </a:rPr>
              <a:t>Incomoda, hay que ponerse un polerón y seguir caminando.</a:t>
            </a:r>
          </a:p>
          <a:p>
            <a:pPr marL="0" indent="0">
              <a:buNone/>
            </a:pPr>
            <a:r>
              <a:rPr lang="es-CL" sz="2200" dirty="0">
                <a:latin typeface="Arial" panose="020B0604020202020204" pitchFamily="34" charset="0"/>
                <a:cs typeface="Arial" panose="020B0604020202020204" pitchFamily="34" charset="0"/>
              </a:rPr>
              <a:t>“la cantidad de ropa que uso NO determina las cantidad de RESPETO que merezco” </a:t>
            </a:r>
          </a:p>
          <a:p>
            <a:pPr marL="0" indent="0">
              <a:buNone/>
            </a:pPr>
            <a:r>
              <a:rPr lang="es-CL" sz="2200" dirty="0">
                <a:latin typeface="Arial" panose="020B0604020202020204" pitchFamily="34" charset="0"/>
                <a:cs typeface="Arial" panose="020B0604020202020204" pitchFamily="34" charset="0"/>
              </a:rPr>
              <a:t>y “y la culpa no era mía, ni dónde estaba, ni como vestía”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8424090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957770-E423-4358-BC18-5D6C5703D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92158"/>
            <a:ext cx="10364451" cy="1292086"/>
          </a:xfrm>
        </p:spPr>
        <p:txBody>
          <a:bodyPr/>
          <a:lstStyle/>
          <a:p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Los cauros´ futboleros</a:t>
            </a:r>
            <a:br>
              <a:rPr lang="es-ES" dirty="0"/>
            </a:br>
            <a:r>
              <a:rPr lang="es-ES" sz="2000" dirty="0" err="1"/>
              <a:t>carmine</a:t>
            </a:r>
            <a:r>
              <a:rPr lang="es-ES" sz="2000" dirty="0"/>
              <a:t> y Ramírez (8 </a:t>
            </a:r>
            <a:r>
              <a:rPr lang="es-ES" sz="2000" dirty="0" err="1"/>
              <a:t>Oak</a:t>
            </a:r>
            <a:r>
              <a:rPr lang="es-ES" sz="2000" dirty="0"/>
              <a:t>)</a:t>
            </a:r>
            <a:endParaRPr lang="es-CL" sz="20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9DD9B9D-CA5C-49B3-B0C2-2E0178BCE6D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31305" y="1881810"/>
            <a:ext cx="5688496" cy="4784033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es-ES" sz="2200" dirty="0">
                <a:latin typeface="Arial" panose="020B0604020202020204" pitchFamily="34" charset="0"/>
                <a:cs typeface="Arial" panose="020B0604020202020204" pitchFamily="34" charset="0"/>
              </a:rPr>
              <a:t>Ahora a los cauros chicos los hacen ver futbol </a:t>
            </a:r>
          </a:p>
          <a:p>
            <a:pPr marL="0" indent="0" algn="just">
              <a:buNone/>
            </a:pPr>
            <a:r>
              <a:rPr lang="es-ES" sz="2200" dirty="0">
                <a:latin typeface="Arial" panose="020B0604020202020204" pitchFamily="34" charset="0"/>
                <a:cs typeface="Arial" panose="020B0604020202020204" pitchFamily="34" charset="0"/>
              </a:rPr>
              <a:t>yo a su edad andaba trabajando </a:t>
            </a:r>
          </a:p>
          <a:p>
            <a:pPr marL="0" indent="0" algn="just">
              <a:buNone/>
            </a:pPr>
            <a:r>
              <a:rPr lang="es-ES" sz="2200" dirty="0">
                <a:latin typeface="Arial" panose="020B0604020202020204" pitchFamily="34" charset="0"/>
                <a:cs typeface="Arial" panose="020B0604020202020204" pitchFamily="34" charset="0"/>
              </a:rPr>
              <a:t>eso no e’ justo </a:t>
            </a:r>
          </a:p>
          <a:p>
            <a:pPr marL="0" indent="0" algn="just">
              <a:buNone/>
            </a:pPr>
            <a:r>
              <a:rPr lang="es-ES" sz="2200" dirty="0">
                <a:latin typeface="Arial" panose="020B0604020202020204" pitchFamily="34" charset="0"/>
                <a:cs typeface="Arial" panose="020B0604020202020204" pitchFamily="34" charset="0"/>
              </a:rPr>
              <a:t>los hacen ver a 22 </a:t>
            </a:r>
            <a:r>
              <a:rPr lang="es-ES" sz="2200" dirty="0" err="1">
                <a:latin typeface="Arial" panose="020B0604020202020204" pitchFamily="34" charset="0"/>
                <a:cs typeface="Arial" panose="020B0604020202020204" pitchFamily="34" charset="0"/>
              </a:rPr>
              <a:t>pajarones</a:t>
            </a:r>
            <a:r>
              <a:rPr lang="es-ES" sz="2200" dirty="0">
                <a:latin typeface="Arial" panose="020B0604020202020204" pitchFamily="34" charset="0"/>
                <a:cs typeface="Arial" panose="020B0604020202020204" pitchFamily="34" charset="0"/>
              </a:rPr>
              <a:t> corriendo </a:t>
            </a:r>
            <a:r>
              <a:rPr lang="es-ES" sz="2200" dirty="0" err="1">
                <a:latin typeface="Arial" panose="020B0604020202020204" pitchFamily="34" charset="0"/>
                <a:cs typeface="Arial" panose="020B0604020202020204" pitchFamily="34" charset="0"/>
              </a:rPr>
              <a:t>atra</a:t>
            </a:r>
            <a:r>
              <a:rPr lang="es-ES" sz="2200" dirty="0">
                <a:latin typeface="Arial" panose="020B0604020202020204" pitchFamily="34" charset="0"/>
                <a:cs typeface="Arial" panose="020B0604020202020204" pitchFamily="34" charset="0"/>
              </a:rPr>
              <a:t>’ de una pelota </a:t>
            </a:r>
          </a:p>
          <a:p>
            <a:pPr marL="0" indent="0" algn="just">
              <a:buNone/>
            </a:pPr>
            <a:r>
              <a:rPr lang="es-ES" sz="2200" dirty="0">
                <a:latin typeface="Arial" panose="020B0604020202020204" pitchFamily="34" charset="0"/>
                <a:cs typeface="Arial" panose="020B0604020202020204" pitchFamily="34" charset="0"/>
              </a:rPr>
              <a:t>ya ni los obligan a sacarse </a:t>
            </a:r>
            <a:r>
              <a:rPr lang="es-ES" sz="2200" dirty="0" err="1">
                <a:latin typeface="Arial" panose="020B0604020202020204" pitchFamily="34" charset="0"/>
                <a:cs typeface="Arial" panose="020B0604020202020204" pitchFamily="34" charset="0"/>
              </a:rPr>
              <a:t>wenas</a:t>
            </a:r>
            <a:r>
              <a:rPr lang="es-ES" sz="2200" dirty="0">
                <a:latin typeface="Arial" panose="020B0604020202020204" pitchFamily="34" charset="0"/>
                <a:cs typeface="Arial" panose="020B0604020202020204" pitchFamily="34" charset="0"/>
              </a:rPr>
              <a:t> nota.</a:t>
            </a:r>
          </a:p>
          <a:p>
            <a:pPr marL="0" indent="0" algn="just">
              <a:buNone/>
            </a:pPr>
            <a:r>
              <a:rPr lang="es-ES" sz="22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s-ES" sz="2200" dirty="0" err="1">
                <a:latin typeface="Arial" panose="020B0604020202020204" pitchFamily="34" charset="0"/>
                <a:cs typeface="Arial" panose="020B0604020202020204" pitchFamily="34" charset="0"/>
              </a:rPr>
              <a:t>toy</a:t>
            </a:r>
            <a:r>
              <a:rPr lang="es-ES" sz="2200" dirty="0">
                <a:latin typeface="Arial" panose="020B0604020202020204" pitchFamily="34" charset="0"/>
                <a:cs typeface="Arial" panose="020B0604020202020204" pitchFamily="34" charset="0"/>
              </a:rPr>
              <a:t>’ chato de ver a los cauros soñando con jugar en el </a:t>
            </a:r>
            <a:r>
              <a:rPr lang="es-ES" sz="2200" dirty="0" err="1">
                <a:latin typeface="Arial" panose="020B0604020202020204" pitchFamily="34" charset="0"/>
                <a:cs typeface="Arial" panose="020B0604020202020204" pitchFamily="34" charset="0"/>
              </a:rPr>
              <a:t>barça</a:t>
            </a:r>
            <a:endParaRPr lang="es-E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s-ES" sz="2200" dirty="0">
                <a:latin typeface="Arial" panose="020B0604020202020204" pitchFamily="34" charset="0"/>
                <a:cs typeface="Arial" panose="020B0604020202020204" pitchFamily="34" charset="0"/>
              </a:rPr>
              <a:t>en vez de soñar q a sus mamás les compran una casa </a:t>
            </a:r>
          </a:p>
          <a:p>
            <a:pPr marL="0" indent="0" algn="just">
              <a:buNone/>
            </a:pPr>
            <a:r>
              <a:rPr lang="es-ES" sz="2200" dirty="0">
                <a:latin typeface="Arial" panose="020B0604020202020204" pitchFamily="34" charset="0"/>
                <a:cs typeface="Arial" panose="020B0604020202020204" pitchFamily="34" charset="0"/>
              </a:rPr>
              <a:t>ahora son terrible materialistas </a:t>
            </a:r>
          </a:p>
          <a:p>
            <a:endParaRPr lang="es-CL" dirty="0"/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B97F37BA-637B-4532-A056-F93A7D64555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72200" y="1881810"/>
            <a:ext cx="5688495" cy="4976190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los sentimientos les traspasan a estas nuevas generaciones </a:t>
            </a:r>
          </a:p>
          <a:p>
            <a:pPr marL="0" indent="0" algn="just">
              <a:buNone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no sé lo que les pasa .</a:t>
            </a:r>
          </a:p>
          <a:p>
            <a:pPr marL="0" indent="0" algn="just">
              <a:buNone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yo a su edad andaba con la pala cosechando </a:t>
            </a:r>
          </a:p>
          <a:p>
            <a:pPr marL="0" indent="0" algn="just">
              <a:buNone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y ellos puros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partios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’ mirando </a:t>
            </a:r>
          </a:p>
          <a:p>
            <a:pPr marL="0" indent="0" algn="just">
              <a:buNone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parece q ya ni les están enseñando </a:t>
            </a:r>
          </a:p>
          <a:p>
            <a:pPr marL="0" indent="0" algn="just">
              <a:buNone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el colegio y las notas las están olvidando. </a:t>
            </a:r>
          </a:p>
          <a:p>
            <a:pPr marL="0" indent="0" algn="just">
              <a:buNone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ya lo último que voy a decir </a:t>
            </a:r>
          </a:p>
          <a:p>
            <a:pPr marL="0" indent="0" algn="just">
              <a:buNone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que era una broma lo que acabo de escribir </a:t>
            </a:r>
          </a:p>
          <a:p>
            <a:pPr marL="0" indent="0" algn="just">
              <a:buNone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jugando a la pelota los temuquenses tienen q seguir</a:t>
            </a:r>
          </a:p>
          <a:p>
            <a:pPr marL="0" indent="0" algn="just">
              <a:buNone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que deportes Temuco a primera división tiene q subir.</a:t>
            </a:r>
            <a:endParaRPr lang="es-C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6409593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7B89BB-C33E-4B9C-891E-2E7133F5C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59026"/>
            <a:ext cx="10364451" cy="1219200"/>
          </a:xfrm>
        </p:spPr>
        <p:txBody>
          <a:bodyPr>
            <a:normAutofit/>
          </a:bodyPr>
          <a:lstStyle/>
          <a:p>
            <a:r>
              <a:rPr lang="es-E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Soy machista</a:t>
            </a:r>
            <a:br>
              <a:rPr lang="es-CL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s-MX" sz="1800" dirty="0">
                <a:latin typeface="Arial" panose="020B0604020202020204" pitchFamily="34" charset="0"/>
                <a:cs typeface="Arial" panose="020B0604020202020204" pitchFamily="34" charset="0"/>
              </a:rPr>
              <a:t>Jamarne, Huaiquil (8 Pine) e Ibáñez (8 </a:t>
            </a:r>
            <a:r>
              <a:rPr lang="es-MX" sz="1800" dirty="0" err="1">
                <a:latin typeface="Arial" panose="020B0604020202020204" pitchFamily="34" charset="0"/>
                <a:cs typeface="Arial" panose="020B0604020202020204" pitchFamily="34" charset="0"/>
              </a:rPr>
              <a:t>Oak</a:t>
            </a:r>
            <a:r>
              <a:rPr lang="es-MX" sz="1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s-C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B6F3914-7504-43C3-B120-EB0AB00F7D4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107096"/>
            <a:ext cx="10363826" cy="4412973"/>
          </a:xfrm>
        </p:spPr>
        <p:txBody>
          <a:bodyPr>
            <a:normAutofit fontScale="400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5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Soy hombre.</a:t>
            </a:r>
            <a:endParaRPr lang="es-CL" sz="5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5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 es que me crea superior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5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pero EVIDENTEMENTE, lo soy.</a:t>
            </a:r>
            <a:endParaRPr lang="es-CL" sz="5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5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 me destaco en nada además de ser hombre.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5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 humano. HOMBRE (h-o-m-b-r-e, por si no se entendió)</a:t>
            </a:r>
            <a:endParaRPr lang="es-CL" sz="5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5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Esas </a:t>
            </a:r>
            <a:r>
              <a:rPr lang="es-ES" sz="5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femiNAZIS</a:t>
            </a:r>
            <a:r>
              <a:rPr lang="es-ES" sz="5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radicales me dicen “machista” pero prefiero decir “realista”</a:t>
            </a:r>
            <a:endParaRPr lang="es-CL" sz="5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5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¿igualdad? Ya ven toda la decadencia que han provocado</a:t>
            </a:r>
            <a:endParaRPr lang="es-CL" sz="5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5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¿libertad? JAJAJAJAJA, “a casa que hay que hacer la cena!”</a:t>
            </a:r>
            <a:endParaRPr lang="es-CL" sz="5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7013159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4CFC50-D5DC-44A5-A3EC-031E560C8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1011500"/>
          </a:xfrm>
        </p:spPr>
        <p:txBody>
          <a:bodyPr/>
          <a:lstStyle/>
          <a:p>
            <a:r>
              <a:rPr lang="es-CL" sz="2400" b="1" dirty="0">
                <a:latin typeface="Arial" panose="020B0604020202020204" pitchFamily="34" charset="0"/>
                <a:cs typeface="Arial" panose="020B0604020202020204" pitchFamily="34" charset="0"/>
              </a:rPr>
              <a:t>Cada mañana me levanto en mi pieza</a:t>
            </a:r>
            <a:br>
              <a:rPr lang="es-MX" dirty="0"/>
            </a:br>
            <a:r>
              <a:rPr lang="es-MX" sz="1800" dirty="0">
                <a:latin typeface="Arial" panose="020B0604020202020204" pitchFamily="34" charset="0"/>
                <a:cs typeface="Arial" panose="020B0604020202020204" pitchFamily="34" charset="0"/>
              </a:rPr>
              <a:t>Arredondo, </a:t>
            </a:r>
            <a:r>
              <a:rPr lang="es-MX" sz="1800" dirty="0" err="1">
                <a:latin typeface="Arial" panose="020B0604020202020204" pitchFamily="34" charset="0"/>
                <a:cs typeface="Arial" panose="020B0604020202020204" pitchFamily="34" charset="0"/>
              </a:rPr>
              <a:t>Gerly</a:t>
            </a:r>
            <a:r>
              <a:rPr lang="es-MX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MX" sz="1800" dirty="0" err="1">
                <a:latin typeface="Arial" panose="020B0604020202020204" pitchFamily="34" charset="0"/>
                <a:cs typeface="Arial" panose="020B0604020202020204" pitchFamily="34" charset="0"/>
              </a:rPr>
              <a:t>Gasaly</a:t>
            </a:r>
            <a:r>
              <a:rPr lang="es-MX" sz="1800" dirty="0">
                <a:latin typeface="Arial" panose="020B0604020202020204" pitchFamily="34" charset="0"/>
                <a:cs typeface="Arial" panose="020B0604020202020204" pitchFamily="34" charset="0"/>
              </a:rPr>
              <a:t>, Figueroa y Rosenberg (8 Pine)</a:t>
            </a:r>
            <a:endParaRPr lang="es-C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F0BF807-B3B5-4F05-921D-08628C49B60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762539"/>
            <a:ext cx="10363826" cy="4876799"/>
          </a:xfrm>
        </p:spPr>
        <p:txBody>
          <a:bodyPr>
            <a:normAutofit lnSpcReduction="10000"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000" dirty="0">
                <a:latin typeface="Arial" panose="020B0604020202020204" pitchFamily="34" charset="0"/>
                <a:cs typeface="Arial" panose="020B0604020202020204" pitchFamily="34" charset="0"/>
              </a:rPr>
              <a:t>Cada mañana me levanto en mi pieza,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000" dirty="0">
                <a:latin typeface="Arial" panose="020B0604020202020204" pitchFamily="34" charset="0"/>
                <a:cs typeface="Arial" panose="020B0604020202020204" pitchFamily="34" charset="0"/>
              </a:rPr>
              <a:t>Con ganas de no hacer nada,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000" dirty="0">
                <a:latin typeface="Arial" panose="020B0604020202020204" pitchFamily="34" charset="0"/>
                <a:cs typeface="Arial" panose="020B0604020202020204" pitchFamily="34" charset="0"/>
              </a:rPr>
              <a:t>pero nunca falta el tontón que me lesea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000" dirty="0">
                <a:latin typeface="Arial" panose="020B0604020202020204" pitchFamily="34" charset="0"/>
                <a:cs typeface="Arial" panose="020B0604020202020204" pitchFamily="34" charset="0"/>
              </a:rPr>
              <a:t>A las 7 de la mañana pidiendo una </a:t>
            </a:r>
            <a:r>
              <a:rPr lang="es-CL" sz="2000" dirty="0" err="1">
                <a:latin typeface="Arial" panose="020B0604020202020204" pitchFamily="34" charset="0"/>
                <a:cs typeface="Arial" panose="020B0604020202020204" pitchFamily="34" charset="0"/>
              </a:rPr>
              <a:t>empaná</a:t>
            </a:r>
            <a:endParaRPr lang="es-C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s-C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000" dirty="0">
                <a:latin typeface="Arial" panose="020B0604020202020204" pitchFamily="34" charset="0"/>
                <a:cs typeface="Arial" panose="020B0604020202020204" pitchFamily="34" charset="0"/>
              </a:rPr>
              <a:t>De seguro al leer “</a:t>
            </a:r>
            <a:r>
              <a:rPr lang="es-CL" sz="2000" dirty="0" err="1">
                <a:latin typeface="Arial" panose="020B0604020202020204" pitchFamily="34" charset="0"/>
                <a:cs typeface="Arial" panose="020B0604020202020204" pitchFamily="34" charset="0"/>
              </a:rPr>
              <a:t>empaná</a:t>
            </a:r>
            <a:r>
              <a:rPr lang="es-CL" sz="2000" dirty="0">
                <a:latin typeface="Arial" panose="020B0604020202020204" pitchFamily="34" charset="0"/>
                <a:cs typeface="Arial" panose="020B0604020202020204" pitchFamily="34" charset="0"/>
              </a:rPr>
              <a:t>” te me antojaste,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000" dirty="0">
                <a:latin typeface="Arial" panose="020B0604020202020204" pitchFamily="34" charset="0"/>
                <a:cs typeface="Arial" panose="020B0604020202020204" pitchFamily="34" charset="0"/>
              </a:rPr>
              <a:t>Mala suerte porque soy parte de un </a:t>
            </a:r>
            <a:r>
              <a:rPr lang="es-CL" sz="2000" dirty="0" err="1">
                <a:latin typeface="Arial" panose="020B0604020202020204" pitchFamily="34" charset="0"/>
                <a:cs typeface="Arial" panose="020B0604020202020204" pitchFamily="34" charset="0"/>
              </a:rPr>
              <a:t>antipoema</a:t>
            </a:r>
            <a:r>
              <a:rPr lang="es-CL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000" dirty="0">
                <a:latin typeface="Arial" panose="020B0604020202020204" pitchFamily="34" charset="0"/>
                <a:cs typeface="Arial" panose="020B0604020202020204" pitchFamily="34" charset="0"/>
              </a:rPr>
              <a:t>Pero bueno, te cuento que todos los días vienen viejos antojaos a mi puerta,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000" dirty="0">
                <a:latin typeface="Arial" panose="020B0604020202020204" pitchFamily="34" charset="0"/>
                <a:cs typeface="Arial" panose="020B0604020202020204" pitchFamily="34" charset="0"/>
              </a:rPr>
              <a:t>Y yo </a:t>
            </a:r>
            <a:r>
              <a:rPr lang="es-CL" sz="2000" dirty="0" err="1">
                <a:latin typeface="Arial" panose="020B0604020202020204" pitchFamily="34" charset="0"/>
                <a:cs typeface="Arial" panose="020B0604020202020204" pitchFamily="34" charset="0"/>
              </a:rPr>
              <a:t>enojá</a:t>
            </a:r>
            <a:r>
              <a:rPr lang="es-CL" sz="2000" dirty="0">
                <a:latin typeface="Arial" panose="020B0604020202020204" pitchFamily="34" charset="0"/>
                <a:cs typeface="Arial" panose="020B0604020202020204" pitchFamily="34" charset="0"/>
              </a:rPr>
              <a:t> les digo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000" dirty="0">
                <a:latin typeface="Arial" panose="020B0604020202020204" pitchFamily="34" charset="0"/>
                <a:cs typeface="Arial" panose="020B0604020202020204" pitchFamily="34" charset="0"/>
              </a:rPr>
              <a:t>“Oye leso acá no es”.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000" dirty="0">
                <a:latin typeface="Arial" panose="020B0604020202020204" pitchFamily="34" charset="0"/>
                <a:cs typeface="Arial" panose="020B0604020202020204" pitchFamily="34" charset="0"/>
              </a:rPr>
              <a:t>Estos cabros siempre se confunden de casa, todavía no cachan q es al lao.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000" dirty="0">
                <a:latin typeface="Arial" panose="020B0604020202020204" pitchFamily="34" charset="0"/>
                <a:cs typeface="Arial" panose="020B0604020202020204" pitchFamily="34" charset="0"/>
              </a:rPr>
              <a:t>Me tienen chata, chao”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7530445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FD66B5-D5CC-4922-A34C-34F4C1499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384314"/>
            <a:ext cx="10364451" cy="463826"/>
          </a:xfrm>
        </p:spPr>
        <p:txBody>
          <a:bodyPr>
            <a:normAutofit fontScale="90000"/>
          </a:bodyPr>
          <a:lstStyle/>
          <a:p>
            <a:r>
              <a:rPr lang="es-CL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 supone que es un </a:t>
            </a:r>
            <a:r>
              <a:rPr lang="es-CL" sz="2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antipoema</a:t>
            </a:r>
            <a:br>
              <a:rPr lang="es-C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CL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Campos, Ibarra y Fran Muñoz (8 Pine)</a:t>
            </a:r>
            <a:endParaRPr lang="es-CL" sz="20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B220866-5D7E-486F-BA23-E9E63CCB08C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338469"/>
            <a:ext cx="5106026" cy="539363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s-CL" sz="1400" cap="non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Pincho el </a:t>
            </a:r>
            <a:r>
              <a:rPr lang="es-CL" sz="1400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link,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s-CL" sz="1400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Entro a la clase de Zoom, 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s-CL" sz="1400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Apago mi cámara y el micrófono,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s-CL" sz="1400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¡no tengo internet profe!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s-CL" sz="1400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 no entiendo ni una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s-CL" sz="1400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¿me está diciendo que tengo que hacer un </a:t>
            </a:r>
            <a:r>
              <a:rPr lang="es-CL" sz="1400" cap="none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  <a:r>
              <a:rPr lang="es-CL" sz="1400" cap="none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ntipoema</a:t>
            </a:r>
            <a:r>
              <a:rPr lang="es-CL" sz="1400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s-CL" sz="1400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 versos y para el jueves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s-CL" sz="1400" i="1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 </a:t>
            </a:r>
            <a:r>
              <a:rPr lang="es-CL" sz="1400" i="1" cap="none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virsis</a:t>
            </a:r>
            <a:r>
              <a:rPr lang="es-CL" sz="1400" i="1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 piri </a:t>
            </a:r>
            <a:r>
              <a:rPr lang="es-CL" sz="1400" i="1" cap="none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il</a:t>
            </a:r>
            <a:r>
              <a:rPr lang="es-CL" sz="1400" i="1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CL" sz="1400" i="1" cap="none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juivis</a:t>
            </a:r>
            <a:endParaRPr lang="es-CL" sz="1400" cap="none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s-CL" sz="1400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 me está </a:t>
            </a:r>
            <a:r>
              <a:rPr lang="es-CL" sz="1400" i="1" cap="none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diciendi</a:t>
            </a:r>
            <a:endParaRPr lang="es-CL" sz="1400" cap="none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s-CL" sz="1400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¿qué es esa cuestión?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s-CL" sz="1400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 con los compañeros holgazanes que me tocaron 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s-CL" sz="1400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más flojos que mula con carreta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E629AA1-1102-4306-9243-8426899C574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19800" y="1338470"/>
            <a:ext cx="5257800" cy="5393634"/>
          </a:xfrm>
        </p:spPr>
        <p:txBody>
          <a:bodyPr>
            <a:normAutofit fontScale="85000" lnSpcReduction="20000"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es-CL" sz="1800" i="1" cap="none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Anyways</a:t>
            </a:r>
            <a:r>
              <a:rPr lang="es-CL" sz="1800" i="1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</a:t>
            </a:r>
            <a:endParaRPr lang="es-CL" sz="1800" cap="none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800"/>
              </a:spcAft>
              <a:buNone/>
            </a:pPr>
            <a:r>
              <a:rPr lang="es-CL" sz="1800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mejor no reclamo, a caballo regalado no se le miran los dientes.</a:t>
            </a:r>
          </a:p>
          <a:p>
            <a:pPr marL="0" indent="0">
              <a:buNone/>
            </a:pPr>
            <a:r>
              <a:rPr lang="es-CL" sz="1800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¿y tengo que escribir un </a:t>
            </a:r>
            <a:r>
              <a:rPr lang="es-CL" sz="1800" cap="none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antipoema</a:t>
            </a:r>
            <a:r>
              <a:rPr lang="es-CL" sz="1800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br>
              <a:rPr lang="es-CL" sz="1800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s-CL" sz="1800" cap="non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800"/>
              </a:spcAft>
              <a:buNone/>
            </a:pPr>
            <a:r>
              <a:rPr lang="es-CL" sz="1800" b="1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¿QUÉ es UN </a:t>
            </a:r>
            <a:r>
              <a:rPr lang="es-CL" sz="1800" b="1" cap="none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antiPOEMA</a:t>
            </a:r>
            <a:r>
              <a:rPr lang="es-CL" sz="1800" b="1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¡</a:t>
            </a:r>
            <a:endParaRPr lang="es-CL" sz="1800" cap="none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800"/>
              </a:spcAft>
              <a:buNone/>
            </a:pPr>
            <a:r>
              <a:rPr lang="es-CL" sz="1800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Mejor me desconecto y vuelvo a mi cama súper calentita,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s-CL" sz="1800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pijama para abajo y durmiendo en mi cabeza,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s-CL" sz="1800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Como se supone que voy a escribir un </a:t>
            </a:r>
            <a:r>
              <a:rPr lang="es-CL" sz="1800" cap="none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antipoema</a:t>
            </a:r>
            <a:endParaRPr lang="es-CL" sz="1800" cap="none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800"/>
              </a:spcAft>
              <a:buNone/>
            </a:pPr>
            <a:r>
              <a:rPr lang="es-CL" sz="1800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aquí estoy solo escribiendo algo que no entiendo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s-CL" sz="1800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Quiero que alguien me explique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s-CL" sz="1800" b="1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¿</a:t>
            </a:r>
            <a:r>
              <a:rPr lang="es-CL" sz="1800" b="1" cap="none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antipoema</a:t>
            </a:r>
            <a:r>
              <a:rPr lang="es-CL" sz="1800" b="1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br>
              <a:rPr lang="es-CL" sz="1800" b="1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s-CL" sz="1800" b="1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¿</a:t>
            </a:r>
            <a:r>
              <a:rPr lang="es-CL" sz="1800" b="1" cap="none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anTIPoEMA</a:t>
            </a:r>
            <a:r>
              <a:rPr lang="es-CL" sz="1800" b="1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¡</a:t>
            </a:r>
            <a:br>
              <a:rPr lang="es-CL" sz="1800" b="1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s-CL" sz="1800" b="1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¡ANTIPOEMA!</a:t>
            </a:r>
            <a:endParaRPr lang="es-CL" sz="1800" cap="none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9567758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55E994-C94F-4220-8BF8-3C38F046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/>
              <a:t>Bandejas de la Reina</a:t>
            </a:r>
            <a:endParaRPr lang="es-CL" b="1" dirty="0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6FDE959-D6A3-4516-B849-38C1047E5A7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936974" y="2478157"/>
            <a:ext cx="5340626" cy="3405808"/>
          </a:xfrm>
        </p:spPr>
        <p:txBody>
          <a:bodyPr>
            <a:normAutofit/>
          </a:bodyPr>
          <a:lstStyle/>
          <a:p>
            <a:pPr algn="just"/>
            <a:r>
              <a:rPr lang="es-MX" sz="2400" cap="none" dirty="0">
                <a:latin typeface="Comic Sans MS" panose="030F0702030302020204" pitchFamily="66" charset="0"/>
              </a:rPr>
              <a:t>Nicanor Parra valida una bandeja de cartón como el soporte para escribir poesía e inventa un hablante lírico “Don Nadie” (corazón personificado), quien se burla o critica algún aspecto de la sociedad global o cultura general.</a:t>
            </a:r>
          </a:p>
          <a:p>
            <a:endParaRPr lang="es-CL" dirty="0"/>
          </a:p>
        </p:txBody>
      </p:sp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id="{DD834BD6-F57D-47A4-9632-AE8031B0E77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165564" y="2214693"/>
            <a:ext cx="4678644" cy="4126673"/>
          </a:xfrm>
        </p:spPr>
      </p:pic>
    </p:spTree>
    <p:extLst>
      <p:ext uri="{BB962C8B-B14F-4D97-AF65-F5344CB8AC3E}">
        <p14:creationId xmlns:p14="http://schemas.microsoft.com/office/powerpoint/2010/main" val="10109200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2871FE-58F0-435D-815E-47CE4BE3C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945240"/>
          </a:xfrm>
        </p:spPr>
        <p:txBody>
          <a:bodyPr>
            <a:normAutofit/>
          </a:bodyPr>
          <a:lstStyle/>
          <a:p>
            <a:r>
              <a:rPr lang="es-CL" sz="2400" dirty="0" err="1">
                <a:latin typeface="Arial" panose="020B0604020202020204" pitchFamily="34" charset="0"/>
                <a:cs typeface="Arial" panose="020B0604020202020204" pitchFamily="34" charset="0"/>
              </a:rPr>
              <a:t>Westermeyer</a:t>
            </a:r>
            <a:r>
              <a:rPr lang="es-CL" sz="2400" dirty="0">
                <a:latin typeface="Arial" panose="020B0604020202020204" pitchFamily="34" charset="0"/>
                <a:cs typeface="Arial" panose="020B0604020202020204" pitchFamily="34" charset="0"/>
              </a:rPr>
              <a:t>, Mardones y Salamanca</a:t>
            </a:r>
            <a:br>
              <a:rPr lang="es-CL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L" sz="2400" dirty="0">
                <a:latin typeface="Arial" panose="020B0604020202020204" pitchFamily="34" charset="0"/>
                <a:cs typeface="Arial" panose="020B0604020202020204" pitchFamily="34" charset="0"/>
              </a:rPr>
              <a:t>(8 </a:t>
            </a:r>
            <a:r>
              <a:rPr lang="es-CL" sz="2400" dirty="0" err="1">
                <a:latin typeface="Arial" panose="020B0604020202020204" pitchFamily="34" charset="0"/>
                <a:cs typeface="Arial" panose="020B0604020202020204" pitchFamily="34" charset="0"/>
              </a:rPr>
              <a:t>Oak</a:t>
            </a:r>
            <a:r>
              <a:rPr lang="es-CL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069BFE01-0FB1-4994-B44D-467CC7D25A5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023144" y="1563758"/>
            <a:ext cx="2936527" cy="498281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9697CD1-79F2-48F2-B8B3-D58290139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6581" y="1563758"/>
            <a:ext cx="3048264" cy="487982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047B8C5-EBCF-4BE3-8BF3-A5CED9D5DF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1755" y="1563758"/>
            <a:ext cx="3481118" cy="498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929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50D34B6-2B93-426D-BBC2-C3793DCF3A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96423" y="463827"/>
            <a:ext cx="4881804" cy="821634"/>
          </a:xfrm>
        </p:spPr>
        <p:txBody>
          <a:bodyPr/>
          <a:lstStyle/>
          <a:p>
            <a:pPr algn="ctr"/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Fran Muñoz, Campos e Ibarra</a:t>
            </a:r>
          </a:p>
          <a:p>
            <a:pPr algn="ctr"/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 (8 Pine)</a:t>
            </a:r>
            <a:endParaRPr lang="es-C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Marcador de contenido 3">
            <a:extLst>
              <a:ext uri="{FF2B5EF4-FFF2-40B4-BE49-F238E27FC236}">
                <a16:creationId xmlns:a16="http://schemas.microsoft.com/office/drawing/2014/main" id="{C1A31F88-5662-4786-A44B-1A78269B8728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625016" y="1435324"/>
            <a:ext cx="5081126" cy="4137213"/>
          </a:xfrm>
          <a:prstGeom prst="rect">
            <a:avLst/>
          </a:prstGeom>
        </p:spPr>
      </p:pic>
      <p:pic>
        <p:nvPicPr>
          <p:cNvPr id="17" name="Marcador de contenido 3">
            <a:extLst>
              <a:ext uri="{FF2B5EF4-FFF2-40B4-BE49-F238E27FC236}">
                <a16:creationId xmlns:a16="http://schemas.microsoft.com/office/drawing/2014/main" id="{A34211AB-DE0D-4485-9522-04E8055001C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821636" y="1285461"/>
            <a:ext cx="4745350" cy="4287076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62F82BFB-EA1B-4144-8394-841E1BB70A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5711687"/>
            <a:ext cx="6091623" cy="68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4272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1C1B045-7F0F-439A-B40C-16C0544540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2104" y="821635"/>
            <a:ext cx="4873474" cy="1073426"/>
          </a:xfrm>
        </p:spPr>
        <p:txBody>
          <a:bodyPr/>
          <a:lstStyle/>
          <a:p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Arredondo, </a:t>
            </a:r>
            <a:r>
              <a:rPr lang="es-MX" sz="2400" dirty="0" err="1">
                <a:latin typeface="Arial" panose="020B0604020202020204" pitchFamily="34" charset="0"/>
                <a:cs typeface="Arial" panose="020B0604020202020204" pitchFamily="34" charset="0"/>
              </a:rPr>
              <a:t>Gerly</a:t>
            </a: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MX" sz="2400" dirty="0" err="1">
                <a:latin typeface="Arial" panose="020B0604020202020204" pitchFamily="34" charset="0"/>
                <a:cs typeface="Arial" panose="020B0604020202020204" pitchFamily="34" charset="0"/>
              </a:rPr>
              <a:t>Gasaly</a:t>
            </a: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, Figueroa y Rosenberg</a:t>
            </a:r>
            <a:b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(8 Pine)</a:t>
            </a:r>
            <a:endParaRPr lang="es-CL" sz="2400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166B5027-7E89-E842-AE06-1520FFCDE83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tretch/>
        </p:blipFill>
        <p:spPr>
          <a:xfrm>
            <a:off x="913772" y="2027583"/>
            <a:ext cx="4873473" cy="4399721"/>
          </a:xfrm>
          <a:prstGeom prst="rect">
            <a:avLst/>
          </a:prstGeom>
        </p:spPr>
      </p:pic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0A270980-3B5A-4175-BDE1-2C9652B99B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96424" y="1033669"/>
            <a:ext cx="4881804" cy="993913"/>
          </a:xfrm>
        </p:spPr>
        <p:txBody>
          <a:bodyPr/>
          <a:lstStyle/>
          <a:p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De la Maza, Mardones y Granada (8 </a:t>
            </a:r>
            <a:r>
              <a:rPr lang="es-MX" sz="2400" dirty="0" err="1">
                <a:latin typeface="Arial" panose="020B0604020202020204" pitchFamily="34" charset="0"/>
                <a:cs typeface="Arial" panose="020B0604020202020204" pitchFamily="34" charset="0"/>
              </a:rPr>
              <a:t>Oak</a:t>
            </a: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es-C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CL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C7F8C7A-FD68-463D-B1AF-7D3D3CD109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125" y="2329068"/>
            <a:ext cx="4881803" cy="379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494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5FB52C-22B5-405E-9A3B-ED97F4C23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839222"/>
          </a:xfrm>
        </p:spPr>
        <p:txBody>
          <a:bodyPr>
            <a:normAutofit/>
          </a:bodyPr>
          <a:lstStyle/>
          <a:p>
            <a:r>
              <a:rPr lang="es-MX" sz="2400" dirty="0" err="1"/>
              <a:t>Schwenke</a:t>
            </a:r>
            <a:r>
              <a:rPr lang="es-MX" sz="2400" dirty="0"/>
              <a:t>, Carreño, García, Álvarez y Castro</a:t>
            </a:r>
            <a:br>
              <a:rPr lang="es-MX" sz="2400" dirty="0"/>
            </a:br>
            <a:r>
              <a:rPr lang="es-MX" sz="2400" dirty="0"/>
              <a:t>(8 Pine)</a:t>
            </a:r>
            <a:endParaRPr lang="es-CL" sz="2400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77B28443-5440-4C30-B3F4-291DA9CDCD4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t="5861" r="7799"/>
          <a:stretch/>
        </p:blipFill>
        <p:spPr>
          <a:xfrm rot="16200000">
            <a:off x="1311339" y="1444484"/>
            <a:ext cx="4094924" cy="489005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7105B74-AA05-428D-A336-5169CBA89B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040" b="-5624"/>
          <a:stretch/>
        </p:blipFill>
        <p:spPr>
          <a:xfrm>
            <a:off x="6956486" y="1842047"/>
            <a:ext cx="3983945" cy="4227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152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27E28A-E0EB-4CEA-A4C6-2AEF7898A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958492"/>
          </a:xfrm>
        </p:spPr>
        <p:txBody>
          <a:bodyPr/>
          <a:lstStyle/>
          <a:p>
            <a:r>
              <a:rPr lang="es-MX" b="1" dirty="0" err="1"/>
              <a:t>Antipoemas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E3B2B94-B110-4082-A263-2C30D9FCE3A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775792"/>
            <a:ext cx="10363826" cy="4015408"/>
          </a:xfrm>
        </p:spPr>
        <p:txBody>
          <a:bodyPr/>
          <a:lstStyle/>
          <a:p>
            <a:pPr algn="just"/>
            <a:r>
              <a:rPr lang="es-MX" sz="2400" cap="none" dirty="0">
                <a:latin typeface="Comic Sans MS" panose="030F0702030302020204" pitchFamily="66" charset="0"/>
              </a:rPr>
              <a:t>Poesía rupturista, propia de Nicanor Parra, que busca validar una </a:t>
            </a:r>
            <a:r>
              <a:rPr lang="es-MX" sz="2400" b="1" cap="none" dirty="0">
                <a:latin typeface="Comic Sans MS" panose="030F0702030302020204" pitchFamily="66" charset="0"/>
              </a:rPr>
              <a:t>voz proveniente del bajo pueblo y al lenguaje coloquial.</a:t>
            </a:r>
          </a:p>
          <a:p>
            <a:pPr algn="just"/>
            <a:r>
              <a:rPr lang="es-CL" sz="2400" cap="none" dirty="0">
                <a:latin typeface="Comic Sans MS" panose="030F0702030302020204" pitchFamily="66" charset="0"/>
              </a:rPr>
              <a:t>Corresponde a una nueva propuesta de hacer poesía, que rompe con todo lo establecido (canon) y la desacraliza.</a:t>
            </a:r>
            <a:endParaRPr lang="es-CL" dirty="0"/>
          </a:p>
        </p:txBody>
      </p:sp>
      <p:pic>
        <p:nvPicPr>
          <p:cNvPr id="4" name="Marcador de contenido 7">
            <a:extLst>
              <a:ext uri="{FF2B5EF4-FFF2-40B4-BE49-F238E27FC236}">
                <a16:creationId xmlns:a16="http://schemas.microsoft.com/office/drawing/2014/main" id="{934AFEA5-DDD4-4E00-A8A9-CC1073C60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592" y="4002514"/>
            <a:ext cx="8096190" cy="198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3278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0A3A78-A1DB-4E3E-BF0E-07F902C8B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884638"/>
          </a:xfrm>
        </p:spPr>
        <p:txBody>
          <a:bodyPr>
            <a:normAutofit/>
          </a:bodyPr>
          <a:lstStyle/>
          <a:p>
            <a:r>
              <a:rPr lang="es-MX" sz="2400" dirty="0" err="1"/>
              <a:t>Reyne</a:t>
            </a:r>
            <a:r>
              <a:rPr lang="es-MX" sz="2400" dirty="0"/>
              <a:t>, Toledo, Martini, cerna y de la </a:t>
            </a:r>
            <a:r>
              <a:rPr lang="es-MX" sz="2400" dirty="0" err="1"/>
              <a:t>harpe</a:t>
            </a:r>
            <a:br>
              <a:rPr lang="es-MX" sz="2400" dirty="0"/>
            </a:br>
            <a:r>
              <a:rPr lang="es-MX" sz="2400" dirty="0"/>
              <a:t>(8 Pine)</a:t>
            </a:r>
            <a:endParaRPr lang="es-CL" sz="2400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C430AF4D-15C0-467E-B507-2E0DAC11B9F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226558" y="1643269"/>
            <a:ext cx="4517528" cy="438646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4AE9821-921D-4E8D-9AB6-49AB982B5C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" t="3177" r="3403" b="110"/>
          <a:stretch/>
        </p:blipFill>
        <p:spPr>
          <a:xfrm rot="16200000">
            <a:off x="6811618" y="1461151"/>
            <a:ext cx="4479238" cy="484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5283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6F57B4-6470-4969-9D24-12CD1E26E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95477"/>
            <a:ext cx="10364451" cy="1196002"/>
          </a:xfrm>
        </p:spPr>
        <p:txBody>
          <a:bodyPr/>
          <a:lstStyle/>
          <a:p>
            <a:r>
              <a:rPr lang="es-MX" dirty="0"/>
              <a:t>Seco y </a:t>
            </a:r>
            <a:r>
              <a:rPr lang="es-MX" dirty="0" err="1"/>
              <a:t>messen</a:t>
            </a:r>
            <a:r>
              <a:rPr lang="es-MX" dirty="0"/>
              <a:t> (8 Pine)</a:t>
            </a:r>
            <a:endParaRPr lang="es-CL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F85BF25A-8519-44C5-82B2-4FEEBA0B2FC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141059" y="1522508"/>
            <a:ext cx="4211921" cy="514001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1C6F918-1E87-4491-BFD0-3D311859A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9020" y="1522507"/>
            <a:ext cx="4211921" cy="514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5609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0661C9-3C34-487F-9159-07C2FF76D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/>
              <a:t>quebrantahuesos</a:t>
            </a:r>
            <a:endParaRPr lang="es-CL" b="1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B07F8CE-310D-4C30-8544-1088BD9D1FC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636143"/>
          </a:xfrm>
        </p:spPr>
        <p:txBody>
          <a:bodyPr>
            <a:normAutofit lnSpcReduction="10000"/>
          </a:bodyPr>
          <a:lstStyle/>
          <a:p>
            <a:pPr algn="just"/>
            <a:r>
              <a:rPr lang="es-MX" sz="2800" cap="none" dirty="0">
                <a:latin typeface="Comic Sans MS" panose="030F0702030302020204" pitchFamily="66" charset="0"/>
              </a:rPr>
              <a:t>Son noticias inéditas, generalmente cómicas, elaboradas con recortes de diarios y revistas.</a:t>
            </a:r>
          </a:p>
          <a:p>
            <a:pPr algn="just"/>
            <a:r>
              <a:rPr lang="es-MX" sz="2800" cap="none" dirty="0">
                <a:latin typeface="Comic Sans MS" panose="030F0702030302020204" pitchFamily="66" charset="0"/>
              </a:rPr>
              <a:t>Dichas noticias buscan provocar al lector; ya sea su  risa o reflexión.</a:t>
            </a:r>
          </a:p>
          <a:p>
            <a:pPr marL="0" indent="0">
              <a:buNone/>
            </a:pPr>
            <a:endParaRPr lang="es-MX" dirty="0"/>
          </a:p>
          <a:p>
            <a:endParaRPr lang="es-CL" dirty="0"/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9537DD99-12C9-4D0B-83AD-7E22417685D9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838122" y="1995663"/>
            <a:ext cx="4439478" cy="4007572"/>
          </a:xfrm>
        </p:spPr>
      </p:pic>
    </p:spTree>
    <p:extLst>
      <p:ext uri="{BB962C8B-B14F-4D97-AF65-F5344CB8AC3E}">
        <p14:creationId xmlns:p14="http://schemas.microsoft.com/office/powerpoint/2010/main" val="41152013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5F858DB-4E46-48A3-8F2B-1CB870C3AB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6328" y="609601"/>
            <a:ext cx="4353324" cy="1027044"/>
          </a:xfrm>
        </p:spPr>
        <p:txBody>
          <a:bodyPr/>
          <a:lstStyle/>
          <a:p>
            <a:pPr algn="just"/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Novoa, De Elorriaga, Lassalle, Muñoz y carrillo (8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Oak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s-C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74D708CA-004C-4E86-B115-E0BC810F5B8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617688" y="2105925"/>
            <a:ext cx="3550660" cy="4533902"/>
          </a:xfrm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B5DA8F0-80C8-461A-BEF4-0A017CFC9C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92349" y="609601"/>
            <a:ext cx="4585877" cy="874641"/>
          </a:xfrm>
        </p:spPr>
        <p:txBody>
          <a:bodyPr/>
          <a:lstStyle/>
          <a:p>
            <a:pPr algn="ctr"/>
            <a:r>
              <a:rPr lang="es-MX" dirty="0"/>
              <a:t>Alcalde, soto y Navas </a:t>
            </a:r>
          </a:p>
          <a:p>
            <a:pPr algn="ctr"/>
            <a:r>
              <a:rPr lang="es-MX" dirty="0"/>
              <a:t>(8 </a:t>
            </a:r>
            <a:r>
              <a:rPr lang="es-MX" dirty="0" err="1"/>
              <a:t>Oak</a:t>
            </a:r>
            <a:r>
              <a:rPr lang="es-MX" dirty="0"/>
              <a:t>)</a:t>
            </a:r>
            <a:endParaRPr lang="es-CL" dirty="0"/>
          </a:p>
        </p:txBody>
      </p:sp>
      <p:pic>
        <p:nvPicPr>
          <p:cNvPr id="7" name="Marcador de contenido 3">
            <a:extLst>
              <a:ext uri="{FF2B5EF4-FFF2-40B4-BE49-F238E27FC236}">
                <a16:creationId xmlns:a16="http://schemas.microsoft.com/office/drawing/2014/main" id="{E7A83D26-C314-46EF-8CE3-F3541B0F87FA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6771861" y="2093843"/>
            <a:ext cx="3935896" cy="454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8400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B4AC9DD-F603-4C8A-B936-B34E5721EA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6328" y="940904"/>
            <a:ext cx="4873473" cy="993913"/>
          </a:xfrm>
        </p:spPr>
        <p:txBody>
          <a:bodyPr/>
          <a:lstStyle/>
          <a:p>
            <a:r>
              <a:rPr lang="es-MX" dirty="0"/>
              <a:t>De la Maza, Mardones y Granada (8 </a:t>
            </a:r>
            <a:r>
              <a:rPr lang="es-MX" dirty="0" err="1"/>
              <a:t>Oak</a:t>
            </a:r>
            <a:r>
              <a:rPr lang="es-MX" dirty="0"/>
              <a:t>)</a:t>
            </a:r>
            <a:endParaRPr lang="es-CL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FB8A3B6-F8B0-46E9-91F2-917DFB578E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96423" y="940904"/>
            <a:ext cx="4881804" cy="993913"/>
          </a:xfrm>
        </p:spPr>
        <p:txBody>
          <a:bodyPr/>
          <a:lstStyle/>
          <a:p>
            <a:r>
              <a:rPr lang="es-MX" dirty="0" err="1"/>
              <a:t>Reyne</a:t>
            </a:r>
            <a:r>
              <a:rPr lang="es-MX" dirty="0"/>
              <a:t>, Toledo, Martini, cerna y de la </a:t>
            </a:r>
            <a:r>
              <a:rPr lang="es-MX" dirty="0" err="1"/>
              <a:t>harpe</a:t>
            </a:r>
            <a:r>
              <a:rPr lang="es-MX" dirty="0"/>
              <a:t> (8 Pine)</a:t>
            </a:r>
            <a:endParaRPr lang="es-CL" dirty="0"/>
          </a:p>
        </p:txBody>
      </p:sp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C3B66940-EE51-4D5B-851A-B8D07CC54053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569527" y="2370915"/>
            <a:ext cx="4363516" cy="3872465"/>
          </a:xfrm>
        </p:spPr>
      </p:pic>
      <p:pic>
        <p:nvPicPr>
          <p:cNvPr id="7" name="Marcador de contenido 3">
            <a:extLst>
              <a:ext uri="{FF2B5EF4-FFF2-40B4-BE49-F238E27FC236}">
                <a16:creationId xmlns:a16="http://schemas.microsoft.com/office/drawing/2014/main" id="{FF098C4D-F4D7-45C6-85B0-37260544F5C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1258957" y="2197031"/>
            <a:ext cx="4016428" cy="404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3785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54ACB6-6E72-4941-A60A-F99FBEA87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Bobadilla, Barría, Quijada y Tagle</a:t>
            </a:r>
            <a:br>
              <a:rPr lang="es-MX" dirty="0"/>
            </a:br>
            <a:r>
              <a:rPr lang="es-MX" dirty="0"/>
              <a:t>(8 </a:t>
            </a:r>
            <a:r>
              <a:rPr lang="es-MX" dirty="0" err="1"/>
              <a:t>Oak</a:t>
            </a:r>
            <a:r>
              <a:rPr lang="es-MX" dirty="0"/>
              <a:t>)</a:t>
            </a:r>
            <a:endParaRPr lang="es-CL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594B67A3-12D3-4188-9354-2E08272A903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955409" y="1891107"/>
            <a:ext cx="3418450" cy="447934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AC27543-1AA6-4ADC-B647-4ABA44DCA2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7386" y="2053377"/>
            <a:ext cx="4841341" cy="418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6452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A17AE64B-3862-4463-8246-B00AA8D19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Fran Muñoz, Campos e Ibarra</a:t>
            </a:r>
            <a:br>
              <a:rPr lang="es-MX" dirty="0"/>
            </a:br>
            <a:r>
              <a:rPr lang="es-MX" dirty="0"/>
              <a:t>(8 Pine)</a:t>
            </a:r>
            <a:endParaRPr lang="es-CL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2D1F0DEB-DE91-4A31-9C90-8A4C5E7C649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768626" y="2428298"/>
            <a:ext cx="5105400" cy="3301563"/>
          </a:xfrm>
          <a:prstGeom prst="rect">
            <a:avLst/>
          </a:prstGeom>
        </p:spPr>
      </p:pic>
      <p:pic>
        <p:nvPicPr>
          <p:cNvPr id="7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9A21D680-A9FB-4E9A-9614-FB6883D2A4AB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6172200" y="2428299"/>
            <a:ext cx="5105400" cy="330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8681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2B6939F5-4AEC-4C7E-A4A8-7BFE0F69F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/>
              <a:t>artefactos</a:t>
            </a:r>
            <a:endParaRPr lang="es-CL" b="1" dirty="0"/>
          </a:p>
        </p:txBody>
      </p:sp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9C7E8EEB-A485-4394-A507-46A06C7F907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449637" y="2214694"/>
            <a:ext cx="4135237" cy="3890684"/>
          </a:xfrm>
        </p:spPr>
      </p:pic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2AAA70F-B204-4C33-AD77-0E9F4D1F201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72200" y="2367091"/>
            <a:ext cx="5105400" cy="337109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MX" sz="2400" cap="none" dirty="0">
                <a:latin typeface="Comic Sans MS" panose="030F0702030302020204" pitchFamily="66" charset="0"/>
              </a:rPr>
              <a:t>Para sus artefactos, Parra utiliza recursos u objetos de uso cotidianos (incluso desechos) y les atribuye un valor artístico.</a:t>
            </a:r>
          </a:p>
          <a:p>
            <a:pPr marL="0" indent="0" algn="just">
              <a:buNone/>
            </a:pPr>
            <a:r>
              <a:rPr lang="es-MX" sz="2400" cap="none" dirty="0">
                <a:latin typeface="Comic Sans MS" panose="030F0702030302020204" pitchFamily="66" charset="0"/>
              </a:rPr>
              <a:t>En ellos, hace mención a la cultura universal, a través de una escritura crítica y/o burlesca.</a:t>
            </a:r>
          </a:p>
          <a:p>
            <a:pPr marL="0" indent="0">
              <a:buNone/>
            </a:pPr>
            <a:endParaRPr lang="es-MX" dirty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6192322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30BA591-D472-4635-B52C-0C727482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717914"/>
          </a:xfrm>
        </p:spPr>
        <p:txBody>
          <a:bodyPr/>
          <a:lstStyle/>
          <a:p>
            <a:r>
              <a:rPr lang="es-MX" dirty="0"/>
              <a:t>Alcalde, soto y navas (8 </a:t>
            </a:r>
            <a:r>
              <a:rPr lang="es-MX" dirty="0" err="1"/>
              <a:t>Oak</a:t>
            </a:r>
            <a:r>
              <a:rPr lang="es-MX" dirty="0"/>
              <a:t>)</a:t>
            </a:r>
            <a:endParaRPr lang="es-CL" dirty="0"/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E3264A6E-0025-4107-A585-33E619F408F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522483" y="1969478"/>
            <a:ext cx="4932842" cy="461420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BCD900B-79A3-437B-8ADF-2D1E2E6BB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4033" y="1969478"/>
            <a:ext cx="4640286" cy="4614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0818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E1FC77-FC0E-4B57-9947-CA91819F0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097741"/>
          </a:xfrm>
        </p:spPr>
        <p:txBody>
          <a:bodyPr>
            <a:normAutofit fontScale="90000"/>
          </a:bodyPr>
          <a:lstStyle/>
          <a:p>
            <a:r>
              <a:rPr lang="es-ES" sz="3600" dirty="0">
                <a:latin typeface="Arial" panose="020B0604020202020204" pitchFamily="34" charset="0"/>
                <a:cs typeface="Arial" panose="020B0604020202020204" pitchFamily="34" charset="0"/>
              </a:rPr>
              <a:t>Novoa, De Elorriaga, Lassalle, Muñoz y carrillo (8 </a:t>
            </a:r>
            <a:r>
              <a:rPr lang="es-ES" sz="3600" dirty="0" err="1">
                <a:latin typeface="Arial" panose="020B0604020202020204" pitchFamily="34" charset="0"/>
                <a:cs typeface="Arial" panose="020B0604020202020204" pitchFamily="34" charset="0"/>
              </a:rPr>
              <a:t>Oak</a:t>
            </a:r>
            <a:r>
              <a:rPr lang="es-ES" sz="3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es-CL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CL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ED6DD562-22BD-44F0-B4CF-ACA55F8657C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899139" y="1639407"/>
            <a:ext cx="3812344" cy="4705122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43FDD70-CC53-46B2-95DB-A491F05C1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0289" y="1594843"/>
            <a:ext cx="4138491" cy="474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06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32DF7FE-71AB-49F5-8235-12D8395D5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265043"/>
            <a:ext cx="10364451" cy="490331"/>
          </a:xfrm>
        </p:spPr>
        <p:txBody>
          <a:bodyPr>
            <a:normAutofit fontScale="90000"/>
          </a:bodyPr>
          <a:lstStyle/>
          <a:p>
            <a:r>
              <a:rPr lang="es-CL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Lustra Sueños</a:t>
            </a:r>
            <a:br>
              <a:rPr lang="es-C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CL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Campos, Ibarra y Fran Muñoz (8 Pine)</a:t>
            </a:r>
            <a:endParaRPr lang="es-CL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E7E34A7-34B7-498E-BB25-5E3070E5918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9114" y="1311966"/>
            <a:ext cx="4903304" cy="5181599"/>
          </a:xfrm>
        </p:spPr>
        <p:txBody>
          <a:bodyPr>
            <a:normAutofit fontScale="32500" lnSpcReduction="20000"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es-CL" sz="4300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Todos los días voy a limpiar zapatos, 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s-CL" sz="4300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Todos los días escucho historias distintas,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s-CL" sz="4300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 ME ABURRRROOOOO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s-CL" sz="4300" i="1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 aburro</a:t>
            </a:r>
            <a:r>
              <a:rPr lang="es-CL" sz="4300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todos los días escuchar problemas de gente insolente,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s-CL" sz="4300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Problemas de gente de alto nivel y ¿los mío?, 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s-CL" sz="4300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¿con qué voy a comer todos los días?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s-CL" sz="4300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Quiero viajar, 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s-CL" sz="4300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Quiero relajarme,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s-CL" sz="4300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Quiero vivir sin tener que pensar cómo sobrevivir,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s-CL" sz="4300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 una margarita, un coquito y en la playita.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s-CL" sz="4300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Mientras tanto la gente insolente no cierra su boca,</a:t>
            </a:r>
          </a:p>
          <a:p>
            <a:endParaRPr lang="es-CL" dirty="0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D0E91A3-E97A-4543-86BF-C76BA9656DB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844209" y="1311967"/>
            <a:ext cx="5764695" cy="5546034"/>
          </a:xfrm>
        </p:spPr>
        <p:txBody>
          <a:bodyPr>
            <a:normAutofit fontScale="25000" lnSpcReduction="20000"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es-CL" sz="5600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 yo aquí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s-CL" sz="5600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Lustrando zapatos, 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s-CL" sz="5600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 quejarme,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s-CL" sz="5600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 tener que comer,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s-CL" sz="5600" b="1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 aburro</a:t>
            </a:r>
            <a:r>
              <a:rPr lang="es-CL" sz="5600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s-CL" sz="5600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 mi coquito,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s-CL" sz="5600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 mi silla plegable en la fina arena albina,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s-CL" sz="5600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 mi margarita,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s-CL" sz="5600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 aburro,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s-CL" sz="5600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Lustrando sueños, zapatos, </a:t>
            </a:r>
            <a:r>
              <a:rPr lang="es-CL" sz="5600" cap="none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comia</a:t>
            </a:r>
            <a:r>
              <a:rPr lang="es-CL" sz="5600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’, cocos y arena,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s-CL" sz="5600" i="1" u="sng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 aburro</a:t>
            </a:r>
            <a:r>
              <a:rPr lang="es-CL" sz="5600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s-CL" sz="5600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la gente insolente que no cierra su boca, pero no la abre para agradecerme</a:t>
            </a:r>
            <a:r>
              <a:rPr lang="es-CL" sz="4300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111470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4861824F-1765-4E6B-A191-0F1B4504E3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22526" y="422031"/>
            <a:ext cx="4873474" cy="928467"/>
          </a:xfrm>
        </p:spPr>
        <p:txBody>
          <a:bodyPr/>
          <a:lstStyle/>
          <a:p>
            <a:r>
              <a:rPr lang="es-MX" dirty="0" err="1"/>
              <a:t>Messen</a:t>
            </a:r>
            <a:r>
              <a:rPr lang="es-MX" dirty="0"/>
              <a:t> y seco (8 Pine)</a:t>
            </a:r>
            <a:endParaRPr lang="es-CL" dirty="0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D86D6B9A-E6AC-4FBE-B06F-98E8132DCF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63069" y="914399"/>
            <a:ext cx="4576377" cy="724331"/>
          </a:xfrm>
        </p:spPr>
        <p:txBody>
          <a:bodyPr/>
          <a:lstStyle/>
          <a:p>
            <a:r>
              <a:rPr lang="es-MX" dirty="0"/>
              <a:t>De la Maza, Mardones y Granada (8 </a:t>
            </a:r>
            <a:r>
              <a:rPr lang="es-MX" dirty="0" err="1"/>
              <a:t>Oak</a:t>
            </a:r>
            <a:r>
              <a:rPr lang="es-MX" dirty="0"/>
              <a:t>)</a:t>
            </a:r>
            <a:endParaRPr lang="es-CL" dirty="0"/>
          </a:p>
        </p:txBody>
      </p:sp>
      <p:pic>
        <p:nvPicPr>
          <p:cNvPr id="12" name="Marcador de contenido 11">
            <a:extLst>
              <a:ext uri="{FF2B5EF4-FFF2-40B4-BE49-F238E27FC236}">
                <a16:creationId xmlns:a16="http://schemas.microsoft.com/office/drawing/2014/main" id="{24253EFE-271B-476C-B7BA-3F26D3B685AE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228299" y="1968230"/>
            <a:ext cx="4811147" cy="4339808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731E2F9-1176-43E7-AF8A-006B74785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151449" y="1730554"/>
            <a:ext cx="4339808" cy="481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2622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A589A8-32D4-475D-B1CE-9E9B33AD3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878979"/>
          </a:xfrm>
        </p:spPr>
        <p:txBody>
          <a:bodyPr>
            <a:normAutofit/>
          </a:bodyPr>
          <a:lstStyle/>
          <a:p>
            <a:r>
              <a:rPr lang="es-MX" sz="2800" dirty="0"/>
              <a:t>Palacios, Puelma, Artigas, Vergara, alonso y </a:t>
            </a:r>
            <a:r>
              <a:rPr lang="es-MX" sz="2800" dirty="0" err="1"/>
              <a:t>Lavoz</a:t>
            </a:r>
            <a:r>
              <a:rPr lang="es-MX" sz="2800" dirty="0"/>
              <a:t> (8 </a:t>
            </a:r>
            <a:r>
              <a:rPr lang="es-MX" sz="2800" dirty="0" err="1"/>
              <a:t>Oak</a:t>
            </a:r>
            <a:r>
              <a:rPr lang="es-MX" sz="2800" dirty="0"/>
              <a:t>)</a:t>
            </a:r>
            <a:endParaRPr lang="es-CL" sz="2800" dirty="0"/>
          </a:p>
        </p:txBody>
      </p:sp>
      <p:pic>
        <p:nvPicPr>
          <p:cNvPr id="4" name="4 Imagen">
            <a:extLst>
              <a:ext uri="{FF2B5EF4-FFF2-40B4-BE49-F238E27FC236}">
                <a16:creationId xmlns:a16="http://schemas.microsoft.com/office/drawing/2014/main" id="{0F4E9614-5503-47F2-81A3-40974DA38ED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4" t="11650" r="12500" b="13975"/>
          <a:stretch/>
        </p:blipFill>
        <p:spPr>
          <a:xfrm>
            <a:off x="913775" y="2340458"/>
            <a:ext cx="4917182" cy="403383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380323E-C517-4388-B39A-BC1C8C4D2C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4795" y="2214694"/>
            <a:ext cx="4613430" cy="415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2222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4887FA-34D8-4AE4-A5E1-EFE8E1FBA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839222"/>
          </a:xfrm>
        </p:spPr>
        <p:txBody>
          <a:bodyPr/>
          <a:lstStyle/>
          <a:p>
            <a:r>
              <a:rPr lang="es-MX" dirty="0"/>
              <a:t>Meier, Manquilef y Romero (8 Pine)</a:t>
            </a:r>
            <a:endParaRPr lang="es-CL" dirty="0"/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97E26D68-3574-468B-BE6C-6ED7B25527C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312" y="1985068"/>
            <a:ext cx="4451618" cy="401816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0906491-7551-48B9-8C0A-BE7C4C99B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4052" y="1985068"/>
            <a:ext cx="4744277" cy="388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5101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6756BD-519B-4F1A-800A-4CBC4C5BB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Cárdenas y flores (8 </a:t>
            </a:r>
            <a:r>
              <a:rPr lang="es-MX" dirty="0" err="1"/>
              <a:t>Oak</a:t>
            </a:r>
            <a:r>
              <a:rPr lang="es-MX" dirty="0"/>
              <a:t>)</a:t>
            </a:r>
            <a:endParaRPr lang="es-CL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E6649D85-C714-4785-89DA-A8D6DDDA87B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t="23155" b="22707"/>
          <a:stretch/>
        </p:blipFill>
        <p:spPr>
          <a:xfrm>
            <a:off x="913776" y="2525989"/>
            <a:ext cx="4996436" cy="398082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0CD3685-8FA9-45AE-AE4C-CA4A41A4E1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1" y="2525988"/>
            <a:ext cx="4319950" cy="387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7875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DEDA306-5E2C-44C3-A748-443382648B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6328" y="649358"/>
            <a:ext cx="4873474" cy="967408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MX" dirty="0"/>
              <a:t>Barra y Álvaro Contreras </a:t>
            </a:r>
          </a:p>
          <a:p>
            <a:pPr algn="ctr">
              <a:lnSpc>
                <a:spcPct val="100000"/>
              </a:lnSpc>
            </a:pPr>
            <a:r>
              <a:rPr lang="es-MX" dirty="0"/>
              <a:t>( 8 Pine)</a:t>
            </a:r>
            <a:endParaRPr lang="es-CL" dirty="0"/>
          </a:p>
        </p:txBody>
      </p:sp>
      <p:pic>
        <p:nvPicPr>
          <p:cNvPr id="4" name="Marcador de contenido 3" descr="Imagen que contiene objeto, interior, pequeño, con baldosas&#10;&#10;Descripción generada automáticamente">
            <a:extLst>
              <a:ext uri="{FF2B5EF4-FFF2-40B4-BE49-F238E27FC236}">
                <a16:creationId xmlns:a16="http://schemas.microsoft.com/office/drawing/2014/main" id="{D7F55404-AF9F-4D9F-86C5-4BD1A13C84F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131" y="1844255"/>
            <a:ext cx="2014331" cy="4364387"/>
          </a:xfrm>
          <a:prstGeom prst="rect">
            <a:avLst/>
          </a:prstGeom>
        </p:spPr>
      </p:pic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A5D6D3E-F1DA-4D52-910E-22A4DED01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96423" y="556593"/>
            <a:ext cx="4881804" cy="530086"/>
          </a:xfrm>
        </p:spPr>
        <p:txBody>
          <a:bodyPr/>
          <a:lstStyle/>
          <a:p>
            <a:r>
              <a:rPr lang="es-MX" dirty="0"/>
              <a:t>Felipe Muñoz (8 Pine)</a:t>
            </a:r>
            <a:endParaRPr lang="es-CL" dirty="0"/>
          </a:p>
        </p:txBody>
      </p:sp>
      <p:pic>
        <p:nvPicPr>
          <p:cNvPr id="7" name="Marcador de contenido 3">
            <a:extLst>
              <a:ext uri="{FF2B5EF4-FFF2-40B4-BE49-F238E27FC236}">
                <a16:creationId xmlns:a16="http://schemas.microsoft.com/office/drawing/2014/main" id="{BD680E7B-A396-40C6-9EDA-9A65DBCB3B8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6228552" y="1870760"/>
            <a:ext cx="5217546" cy="419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794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BD5EA7-46C1-4673-B542-DE8EF1F76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064509"/>
          </a:xfrm>
        </p:spPr>
        <p:txBody>
          <a:bodyPr>
            <a:normAutofit fontScale="90000"/>
          </a:bodyPr>
          <a:lstStyle/>
          <a:p>
            <a:r>
              <a:rPr lang="es-MX" dirty="0"/>
              <a:t>Bobadilla, Barría, Quijada y Tagle</a:t>
            </a:r>
            <a:br>
              <a:rPr lang="es-MX" dirty="0"/>
            </a:br>
            <a:r>
              <a:rPr lang="es-MX" dirty="0"/>
              <a:t>(8 </a:t>
            </a:r>
            <a:r>
              <a:rPr lang="es-MX" dirty="0" err="1"/>
              <a:t>Oak</a:t>
            </a:r>
            <a:r>
              <a:rPr lang="es-MX" dirty="0"/>
              <a:t>)</a:t>
            </a:r>
            <a:endParaRPr lang="es-CL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54510AAF-F6B4-48C9-AD83-2DC8C4E5D1E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913775" y="2472980"/>
            <a:ext cx="4969811" cy="424584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5A10879-33A9-4C04-BB59-2077B7DA34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415" y="2214694"/>
            <a:ext cx="4478855" cy="450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0945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CC06128F-294B-4EE1-B11E-113EC8C0F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Seguel, Vera y Vinet (8 </a:t>
            </a:r>
            <a:r>
              <a:rPr lang="es-MX" dirty="0" err="1"/>
              <a:t>Oak</a:t>
            </a:r>
            <a:r>
              <a:rPr lang="es-MX" dirty="0"/>
              <a:t>)</a:t>
            </a:r>
            <a:endParaRPr lang="es-CL" dirty="0"/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28F2A0F2-CFFA-40EB-8AB0-4D4725A3E29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192695" y="2214694"/>
            <a:ext cx="4280452" cy="4386792"/>
          </a:xfr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DC07C51-FD3F-4059-A56F-48F6CD3AF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763" y="2106998"/>
            <a:ext cx="5334462" cy="4240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893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C99AAB-5AF8-45D9-8B29-6A6130233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331304"/>
            <a:ext cx="10364451" cy="119269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El quisco de las flores</a:t>
            </a:r>
            <a:b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Novoa, De Elorriaga, Lassalle, Muñoz y Carrillo (8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Oak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s-C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CB89651-4252-433C-8267-B67CFBBE59B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676939"/>
            <a:ext cx="5106026" cy="3114260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Franklin Gothic Book" panose="020B0503020102020204" pitchFamily="34" charset="0"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Vivo en el pueblo de San José</a:t>
            </a:r>
          </a:p>
          <a:p>
            <a:pPr marL="0" marR="0" lvl="0" indent="0" algn="ctr" defTabSz="914400" rtl="0" eaLnBrk="1" fontAlgn="auto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Franklin Gothic Book" panose="020B0503020102020204" pitchFamily="34" charset="0"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¡Sí señor! en el de San José</a:t>
            </a:r>
          </a:p>
          <a:p>
            <a:pPr marL="0" marR="0" lvl="0" indent="0" algn="ctr" defTabSz="914400" rtl="0" eaLnBrk="1" fontAlgn="auto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Franklin Gothic Book" panose="020B0503020102020204" pitchFamily="34" charset="0"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Vendo mis flores</a:t>
            </a:r>
          </a:p>
          <a:p>
            <a:pPr marL="0" marR="0" lvl="0" indent="0" algn="ctr" defTabSz="914400" rtl="0" eaLnBrk="1" fontAlgn="auto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Franklin Gothic Book" panose="020B0503020102020204" pitchFamily="34" charset="0"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bonitas y baratas</a:t>
            </a:r>
          </a:p>
          <a:p>
            <a:pPr marL="0" marR="0" lvl="0" indent="0" algn="ctr" defTabSz="914400" rtl="0" eaLnBrk="1" fontAlgn="auto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Franklin Gothic Book" panose="020B0503020102020204" pitchFamily="34" charset="0"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 hay que achacarse</a:t>
            </a:r>
          </a:p>
          <a:p>
            <a:pPr marL="0" marR="0" lvl="0" indent="0" algn="ctr" defTabSz="914400" rtl="0" eaLnBrk="1" fontAlgn="auto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Franklin Gothic Book" panose="020B0503020102020204" pitchFamily="34" charset="0"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las vendo baratas.</a:t>
            </a:r>
          </a:p>
          <a:p>
            <a:endParaRPr lang="es-CL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D9B5D13-053C-4EDC-BD78-E38DF84CA8B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72200" y="2676939"/>
            <a:ext cx="5105400" cy="3114260"/>
          </a:xfrm>
        </p:spPr>
        <p:txBody>
          <a:bodyPr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Franklin Gothic Book" panose="020B0503020102020204" pitchFamily="34" charset="0"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Cómo </a:t>
            </a:r>
            <a:r>
              <a:rPr kumimoji="0" lang="es-E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estai</a:t>
            </a: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Franklin Gothic Book" panose="020B0503020102020204" pitchFamily="34" charset="0"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 digo a mi vecina</a:t>
            </a:r>
          </a:p>
          <a:p>
            <a:pPr marL="0" marR="0" lvl="0" indent="0" algn="ctr" defTabSz="914400" rtl="0" eaLnBrk="1" fontAlgn="auto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Franklin Gothic Book" panose="020B0503020102020204" pitchFamily="34" charset="0"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Esa vieja bisagra de la esquina</a:t>
            </a:r>
          </a:p>
          <a:p>
            <a:pPr marL="0" marR="0" lvl="0" indent="0" algn="ctr" defTabSz="914400" rtl="0" eaLnBrk="1" fontAlgn="auto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Franklin Gothic Book" panose="020B0503020102020204" pitchFamily="34" charset="0"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¡Cateteo! ¡Cateteo!</a:t>
            </a:r>
          </a:p>
          <a:p>
            <a:pPr marL="0" marR="0" lvl="0" indent="0" algn="ctr" defTabSz="914400" rtl="0" eaLnBrk="1" fontAlgn="auto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Franklin Gothic Book" panose="020B0503020102020204" pitchFamily="34" charset="0"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</a:t>
            </a: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´ que compren mis flores</a:t>
            </a:r>
          </a:p>
          <a:p>
            <a:pPr marL="0" marR="0" lvl="0" indent="0" algn="ctr" defTabSz="914400" rtl="0" eaLnBrk="1" fontAlgn="auto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Franklin Gothic Book" panose="020B0503020102020204" pitchFamily="34" charset="0"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Nadie me pesca y</a:t>
            </a:r>
          </a:p>
          <a:p>
            <a:pPr marL="0" marR="0" lvl="0" indent="0" algn="ctr" defTabSz="914400" rtl="0" eaLnBrk="1" fontAlgn="auto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Franklin Gothic Book" panose="020B0503020102020204" pitchFamily="34" charset="0"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 grito por los amplificadores.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2118705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47AF88-6E82-40AF-A60E-84A739294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06450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s-ES_tradnl" sz="2400" b="1" dirty="0">
                <a:latin typeface="Arial" panose="020B0604020202020204" pitchFamily="34" charset="0"/>
                <a:cs typeface="Arial" panose="020B0604020202020204" pitchFamily="34" charset="0"/>
              </a:rPr>
              <a:t>La estructura no nos hace especiales</a:t>
            </a:r>
            <a:br>
              <a:rPr lang="es-ES_tradnl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1800" dirty="0">
                <a:latin typeface="Arial" panose="020B0604020202020204" pitchFamily="34" charset="0"/>
                <a:cs typeface="Arial" panose="020B0604020202020204" pitchFamily="34" charset="0"/>
              </a:rPr>
              <a:t>Meier, Romero y Manquilef (8 Pine)</a:t>
            </a:r>
            <a:endParaRPr lang="es-C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4788489-E5BB-4E25-866C-782F3F1EE5A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214694"/>
            <a:ext cx="5106026" cy="4464402"/>
          </a:xfrm>
        </p:spPr>
        <p:txBody>
          <a:bodyPr>
            <a:normAutofit fontScale="70000" lnSpcReduction="20000"/>
          </a:bodyPr>
          <a:lstStyle/>
          <a:p>
            <a:pPr marL="68580" indent="0" algn="r">
              <a:buNone/>
            </a:pPr>
            <a:r>
              <a:rPr lang="es-ES_tradnl" sz="2600" dirty="0"/>
              <a:t>La estructura </a:t>
            </a:r>
          </a:p>
          <a:p>
            <a:pPr marL="68580" indent="0" algn="r">
              <a:buNone/>
            </a:pPr>
            <a:r>
              <a:rPr lang="es-ES_tradnl" sz="2600" dirty="0">
                <a:latin typeface="Blackoak Std"/>
                <a:cs typeface="Blackoak Std"/>
              </a:rPr>
              <a:t>La estructura nos coordina.</a:t>
            </a:r>
          </a:p>
          <a:p>
            <a:pPr marL="68580" indent="0" algn="r">
              <a:buNone/>
            </a:pPr>
            <a:r>
              <a:rPr lang="es-ES_tradnl" sz="2600" dirty="0">
                <a:latin typeface="Comic Sans MS"/>
                <a:cs typeface="Comic Sans MS"/>
              </a:rPr>
              <a:t>Nos estructura y nos facilita; </a:t>
            </a:r>
          </a:p>
          <a:p>
            <a:pPr marL="68580" indent="0" algn="r">
              <a:buNone/>
            </a:pPr>
            <a:r>
              <a:rPr lang="es-ES_tradnl" sz="2600" dirty="0">
                <a:latin typeface="Comic Sans MS"/>
                <a:cs typeface="Comic Sans MS"/>
              </a:rPr>
              <a:t>pero, </a:t>
            </a:r>
          </a:p>
          <a:p>
            <a:pPr marL="68580" indent="0" algn="r">
              <a:buNone/>
            </a:pPr>
            <a:r>
              <a:rPr lang="es-ES_tradnl" sz="2600" dirty="0">
                <a:latin typeface="Comic Sans MS"/>
                <a:cs typeface="Comic Sans MS"/>
              </a:rPr>
              <a:t>¿si el escritor a ésta la rompe </a:t>
            </a:r>
          </a:p>
          <a:p>
            <a:pPr marL="68580" indent="0" algn="r">
              <a:buNone/>
            </a:pPr>
            <a:r>
              <a:rPr lang="es-ES_tradnl" sz="2600" dirty="0">
                <a:latin typeface="Comic Sans MS"/>
                <a:cs typeface="Comic Sans MS"/>
              </a:rPr>
              <a:t>y se pone choro? </a:t>
            </a:r>
          </a:p>
          <a:p>
            <a:pPr marL="68580" indent="0" algn="r">
              <a:buNone/>
            </a:pPr>
            <a:r>
              <a:rPr lang="es-ES_tradnl" sz="2600" dirty="0">
                <a:latin typeface="Herculanum"/>
                <a:cs typeface="Herculanum"/>
              </a:rPr>
              <a:t>Nos rompemos, nos fracturamos y no entendemos nada, </a:t>
            </a:r>
          </a:p>
          <a:p>
            <a:pPr marL="68580" indent="0" algn="r">
              <a:buNone/>
            </a:pPr>
            <a:r>
              <a:rPr lang="es-ES_tradnl" sz="2600" dirty="0">
                <a:latin typeface="Herculanum"/>
                <a:cs typeface="Herculanum"/>
              </a:rPr>
              <a:t>porque somos máquinas, </a:t>
            </a:r>
          </a:p>
          <a:p>
            <a:pPr marL="68580" indent="0" algn="r">
              <a:buNone/>
            </a:pPr>
            <a:r>
              <a:rPr lang="es-ES_tradnl" sz="2600" dirty="0">
                <a:latin typeface="Herculanum"/>
                <a:cs typeface="Herculanum"/>
              </a:rPr>
              <a:t>máquinas reguladas </a:t>
            </a:r>
          </a:p>
          <a:p>
            <a:pPr marL="68580" indent="0" algn="r">
              <a:buNone/>
            </a:pPr>
            <a:r>
              <a:rPr lang="es-ES_tradnl" sz="2600" dirty="0">
                <a:latin typeface="Rosewood Std Regular"/>
                <a:cs typeface="Rosewood Std Regular"/>
              </a:rPr>
              <a:t>que obedecen a un orden</a:t>
            </a:r>
            <a:endParaRPr lang="es-ES_tradnl" sz="2600" dirty="0">
              <a:latin typeface="Herculanum"/>
              <a:cs typeface="Herculanum"/>
            </a:endParaRPr>
          </a:p>
          <a:p>
            <a:endParaRPr lang="es-CL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6C57E29-D0FF-49B8-BB52-C2B7AD7CEE4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72199" y="2367092"/>
            <a:ext cx="5304183" cy="4152978"/>
          </a:xfrm>
        </p:spPr>
        <p:txBody>
          <a:bodyPr>
            <a:normAutofit fontScale="47500" lnSpcReduction="20000"/>
          </a:bodyPr>
          <a:lstStyle/>
          <a:p>
            <a:pPr marL="68580" indent="0" algn="r">
              <a:buNone/>
            </a:pPr>
            <a:r>
              <a:rPr lang="es-ES_tradnl" sz="3300" dirty="0">
                <a:latin typeface="Rosewood Std Regular"/>
                <a:cs typeface="Rosewood Std Regular"/>
              </a:rPr>
              <a:t>Cuesta adaptarnos, </a:t>
            </a:r>
          </a:p>
          <a:p>
            <a:pPr marL="68580" indent="0" algn="r">
              <a:buNone/>
            </a:pPr>
            <a:r>
              <a:rPr lang="es-ES_tradnl" sz="3300" dirty="0">
                <a:latin typeface="Rosewood Std Regular"/>
                <a:cs typeface="Rosewood Std Regular"/>
              </a:rPr>
              <a:t>a ti te cuesta adaptar</a:t>
            </a:r>
            <a:r>
              <a:rPr lang="es-ES_tradnl" sz="3300" dirty="0"/>
              <a:t>,</a:t>
            </a:r>
          </a:p>
          <a:p>
            <a:pPr marL="68580" indent="0" algn="r">
              <a:buNone/>
            </a:pPr>
            <a:r>
              <a:rPr lang="es-ES_tradnl" sz="3300" dirty="0">
                <a:latin typeface="Impact"/>
                <a:cs typeface="Impact"/>
              </a:rPr>
              <a:t>pero lo tendrás que hacer por las buenas o por las malas  </a:t>
            </a:r>
          </a:p>
          <a:p>
            <a:pPr marL="68580" indent="0" algn="r">
              <a:buNone/>
            </a:pPr>
            <a:r>
              <a:rPr lang="es-ES_tradnl" sz="3300" dirty="0">
                <a:latin typeface="Impact"/>
                <a:cs typeface="Impact"/>
              </a:rPr>
              <a:t>y si no lo haces, te quedaras atrás </a:t>
            </a:r>
          </a:p>
          <a:p>
            <a:pPr marL="68580" indent="0" algn="r">
              <a:buNone/>
            </a:pPr>
            <a:r>
              <a:rPr lang="es-ES_tradnl" sz="3300" dirty="0">
                <a:latin typeface="Impact"/>
                <a:cs typeface="Impact"/>
              </a:rPr>
              <a:t>como un viejo aparato no renovado</a:t>
            </a:r>
          </a:p>
          <a:p>
            <a:pPr marL="68580" indent="0" algn="r">
              <a:buNone/>
            </a:pPr>
            <a:r>
              <a:rPr lang="es-ES_tradnl" sz="5100" dirty="0">
                <a:latin typeface="Onyx"/>
                <a:cs typeface="Onyx"/>
              </a:rPr>
              <a:t>juntando polvo </a:t>
            </a:r>
          </a:p>
          <a:p>
            <a:pPr marL="68580" indent="0" algn="r">
              <a:buNone/>
            </a:pPr>
            <a:r>
              <a:rPr lang="es-ES_tradnl" sz="5100" dirty="0">
                <a:latin typeface="Onyx"/>
                <a:cs typeface="Onyx"/>
              </a:rPr>
              <a:t>y serás remplazado por el siguiente. </a:t>
            </a:r>
          </a:p>
          <a:p>
            <a:pPr marL="68580" indent="0" algn="r">
              <a:buNone/>
            </a:pPr>
            <a:r>
              <a:rPr lang="es-ES_tradnl" sz="5100" dirty="0">
                <a:latin typeface="Onyx"/>
                <a:cs typeface="Onyx"/>
              </a:rPr>
              <a:t>RECUERDA</a:t>
            </a:r>
          </a:p>
          <a:p>
            <a:pPr marL="68580" indent="0" algn="r">
              <a:buNone/>
            </a:pPr>
            <a:r>
              <a:rPr lang="es-ES_tradnl" sz="3300" dirty="0">
                <a:latin typeface="Chalkduster"/>
                <a:cs typeface="Chalkduster"/>
              </a:rPr>
              <a:t>NO ERES ESPECIAL </a:t>
            </a:r>
          </a:p>
          <a:p>
            <a:pPr marL="68580" indent="0" algn="r">
              <a:buNone/>
            </a:pPr>
            <a:r>
              <a:rPr lang="es-ES_tradnl" sz="3300" dirty="0">
                <a:latin typeface="Chalkduster"/>
                <a:cs typeface="Chalkduster"/>
              </a:rPr>
              <a:t>A MENOS QUE LO INTENTES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5107467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A01311-FFE5-4FEA-AE01-1DBE9388F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038005"/>
          </a:xfrm>
        </p:spPr>
        <p:txBody>
          <a:bodyPr>
            <a:normAutofit/>
          </a:bodyPr>
          <a:lstStyle/>
          <a:p>
            <a:r>
              <a:rPr lang="es-E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Iba camino </a:t>
            </a:r>
            <a:r>
              <a:rPr lang="es-E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</a:t>
            </a:r>
            <a:r>
              <a:rPr lang="es-E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´ la pega</a:t>
            </a:r>
            <a:br>
              <a:rPr lang="es-E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000" dirty="0"/>
              <a:t>Cárdenas y Flores (8 Pine)</a:t>
            </a:r>
            <a:endParaRPr lang="es-CL" sz="20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290218-CB48-4960-AB1C-F81E477A5C4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6348" y="2367092"/>
            <a:ext cx="5423452" cy="41794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Iba camino </a:t>
            </a:r>
            <a:r>
              <a:rPr lang="es-E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</a:t>
            </a:r>
            <a:r>
              <a:rPr lang="es-E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´ la pega,</a:t>
            </a:r>
          </a:p>
          <a:p>
            <a:pPr marL="0" indent="0">
              <a:buNone/>
            </a:pPr>
            <a:r>
              <a:rPr lang="es-E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pedaleando con mi carrito</a:t>
            </a:r>
          </a:p>
          <a:p>
            <a:pPr marL="0" indent="0">
              <a:buNone/>
            </a:pPr>
            <a:r>
              <a:rPr lang="es-E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lleno de frutas y verduras.</a:t>
            </a:r>
          </a:p>
          <a:p>
            <a:pPr marL="0" indent="0">
              <a:buNone/>
            </a:pPr>
            <a:r>
              <a:rPr lang="es-E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“Gracias a la vida que me ha dado tanto</a:t>
            </a:r>
          </a:p>
          <a:p>
            <a:pPr marL="0" indent="0">
              <a:buNone/>
            </a:pPr>
            <a:r>
              <a:rPr lang="es-E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 ha dado la marcha de mis pies cansados”</a:t>
            </a:r>
          </a:p>
          <a:p>
            <a:pPr marL="0" indent="0">
              <a:buNone/>
            </a:pPr>
            <a:endParaRPr lang="es-ES" sz="2000" b="1" dirty="0">
              <a:solidFill>
                <a:schemeClr val="tx1"/>
              </a:solidFill>
            </a:endParaRPr>
          </a:p>
          <a:p>
            <a:endParaRPr lang="es-CL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C215C36-2F03-443D-BFCB-2262CCA9ED3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2214694"/>
            <a:ext cx="5645426" cy="4424645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s-ES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Llego a la feria </a:t>
            </a:r>
          </a:p>
          <a:p>
            <a:pPr marL="0" indent="0">
              <a:buNone/>
            </a:pPr>
            <a:r>
              <a:rPr lang="es-ES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instalo mi mercancía.</a:t>
            </a:r>
          </a:p>
          <a:p>
            <a:pPr marL="0" indent="0">
              <a:buNone/>
            </a:pPr>
            <a:r>
              <a:rPr lang="es-ES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Grito: “cebolla, papa, frutilla”.</a:t>
            </a:r>
          </a:p>
          <a:p>
            <a:pPr marL="0" indent="0">
              <a:buNone/>
            </a:pPr>
            <a:r>
              <a:rPr lang="es-ES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Así es como uno se gana la vida</a:t>
            </a:r>
          </a:p>
          <a:p>
            <a:pPr marL="0" indent="0">
              <a:buNone/>
            </a:pPr>
            <a:r>
              <a:rPr lang="es-ES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</a:t>
            </a:r>
            <a:r>
              <a:rPr lang="es-ES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´ pagar la renta, agua y comida.</a:t>
            </a:r>
          </a:p>
          <a:p>
            <a:pPr marL="0" indent="0">
              <a:buNone/>
            </a:pPr>
            <a:endParaRPr lang="es-ES" sz="3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Llego a mi casa lleno de angustia </a:t>
            </a:r>
          </a:p>
          <a:p>
            <a:pPr marL="0" indent="0">
              <a:buNone/>
            </a:pPr>
            <a:r>
              <a:rPr lang="es-ES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logré vender 4/5 de mercadería </a:t>
            </a:r>
          </a:p>
          <a:p>
            <a:pPr marL="0" indent="0">
              <a:buNone/>
            </a:pPr>
            <a:r>
              <a:rPr lang="es-ES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pero no me da </a:t>
            </a:r>
            <a:r>
              <a:rPr lang="es-ES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</a:t>
            </a:r>
            <a:r>
              <a:rPr lang="es-ES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´ poder pagar</a:t>
            </a:r>
          </a:p>
          <a:p>
            <a:pPr marL="0" indent="0">
              <a:buNone/>
            </a:pPr>
            <a:r>
              <a:rPr lang="es-ES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 deudas de esta triste vida</a:t>
            </a:r>
            <a:r>
              <a:rPr lang="es-ES" sz="3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CL" sz="3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433379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9CA5391A-2598-4036-8C96-3CD6D94C2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1170526"/>
          </a:xfrm>
        </p:spPr>
        <p:txBody>
          <a:bodyPr>
            <a:normAutofit/>
          </a:bodyPr>
          <a:lstStyle/>
          <a:p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CHILE, UN </a:t>
            </a:r>
            <a:r>
              <a:rPr lang="es-E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PAíS</a:t>
            </a: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 DE INJUSTICIAS</a:t>
            </a:r>
            <a:b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1800" dirty="0" err="1">
                <a:latin typeface="Arial" panose="020B0604020202020204" pitchFamily="34" charset="0"/>
                <a:cs typeface="Arial" panose="020B0604020202020204" pitchFamily="34" charset="0"/>
              </a:rPr>
              <a:t>Reyne</a:t>
            </a:r>
            <a:r>
              <a:rPr lang="es-MX" sz="1800" dirty="0">
                <a:latin typeface="Arial" panose="020B0604020202020204" pitchFamily="34" charset="0"/>
                <a:cs typeface="Arial" panose="020B0604020202020204" pitchFamily="34" charset="0"/>
              </a:rPr>
              <a:t>, Toledo, Martini, cerna y de la </a:t>
            </a:r>
            <a:r>
              <a:rPr lang="es-MX" sz="1800" dirty="0" err="1">
                <a:latin typeface="Arial" panose="020B0604020202020204" pitchFamily="34" charset="0"/>
                <a:cs typeface="Arial" panose="020B0604020202020204" pitchFamily="34" charset="0"/>
              </a:rPr>
              <a:t>harpe</a:t>
            </a:r>
            <a:r>
              <a:rPr lang="es-MX" sz="1800" dirty="0">
                <a:latin typeface="Arial" panose="020B0604020202020204" pitchFamily="34" charset="0"/>
                <a:cs typeface="Arial" panose="020B0604020202020204" pitchFamily="34" charset="0"/>
              </a:rPr>
              <a:t> (8 Pine)</a:t>
            </a:r>
            <a:endParaRPr lang="es-C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FAF3EB6-375A-4A7B-98BF-921635363683}"/>
              </a:ext>
            </a:extLst>
          </p:cNvPr>
          <p:cNvSpPr txBox="1">
            <a:spLocks noGrp="1"/>
          </p:cNvSpPr>
          <p:nvPr>
            <p:ph sz="quarter" idx="13"/>
          </p:nvPr>
        </p:nvSpPr>
        <p:spPr>
          <a:xfrm>
            <a:off x="913774" y="2473109"/>
            <a:ext cx="5106026" cy="4418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00000"/>
              </a:lnSpc>
              <a:buNone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Me esforcé toda la vida. </a:t>
            </a:r>
          </a:p>
          <a:p>
            <a:pPr indent="0">
              <a:lnSpc>
                <a:spcPct val="100000"/>
              </a:lnSpc>
              <a:buNone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Temprano me levanté, </a:t>
            </a:r>
          </a:p>
          <a:p>
            <a:pPr indent="0">
              <a:lnSpc>
                <a:spcPct val="100000"/>
              </a:lnSpc>
              <a:buNone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Malos ratos pasé </a:t>
            </a:r>
          </a:p>
          <a:p>
            <a:pPr indent="0">
              <a:lnSpc>
                <a:spcPct val="100000"/>
              </a:lnSpc>
              <a:buNone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Y aun así fracasé.</a:t>
            </a:r>
          </a:p>
          <a:p>
            <a:pPr indent="0">
              <a:lnSpc>
                <a:spcPct val="100000"/>
              </a:lnSpc>
              <a:buNone/>
            </a:pP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>
              <a:lnSpc>
                <a:spcPct val="100000"/>
              </a:lnSpc>
              <a:buNone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No fui el único que trabajó,  </a:t>
            </a:r>
          </a:p>
          <a:p>
            <a:pPr indent="0">
              <a:lnSpc>
                <a:spcPct val="100000"/>
              </a:lnSpc>
              <a:buNone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Mi hijo me ayudó.  </a:t>
            </a:r>
          </a:p>
          <a:p>
            <a:pPr indent="0">
              <a:lnSpc>
                <a:spcPct val="100000"/>
              </a:lnSpc>
              <a:buNone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La escuela dejó  </a:t>
            </a:r>
          </a:p>
          <a:p>
            <a:pPr indent="0">
              <a:lnSpc>
                <a:spcPct val="100000"/>
              </a:lnSpc>
              <a:buNone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Y mi jefe se enteró  </a:t>
            </a:r>
          </a:p>
          <a:p>
            <a:pPr indent="0">
              <a:buNone/>
            </a:pP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87659DE-136B-422F-A76F-F8D88CA3E17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420598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Como mal padre quedé </a:t>
            </a:r>
          </a:p>
          <a:p>
            <a:pPr marL="0" indent="0">
              <a:buNone/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Y a la sociedad le fallé.  </a:t>
            </a:r>
          </a:p>
          <a:p>
            <a:pPr marL="0" indent="0">
              <a:buNone/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El gobierno no me ayudó  </a:t>
            </a:r>
          </a:p>
          <a:p>
            <a:pPr marL="0" indent="0">
              <a:buNone/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Y en la calle nos dejó. </a:t>
            </a:r>
          </a:p>
          <a:p>
            <a:pPr marL="0" indent="0">
              <a:buNone/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marL="0" indent="0">
              <a:buNone/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Un barrendero me miró  </a:t>
            </a:r>
          </a:p>
          <a:p>
            <a:pPr marL="0" indent="0">
              <a:buNone/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Y con tono sarcástico murmuró:</a:t>
            </a:r>
          </a:p>
          <a:p>
            <a:pPr marL="0" indent="0">
              <a:buNone/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“bienvenido al baile de los que sobran”  </a:t>
            </a:r>
          </a:p>
          <a:p>
            <a:endParaRPr lang="es-ES" sz="2000" dirty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2213859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29E5293D-B1E7-48E3-AF66-AC5E0D06E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503584"/>
            <a:ext cx="10364451" cy="967408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Estamos </a:t>
            </a:r>
            <a:r>
              <a:rPr lang="en-US" sz="2400" b="1" dirty="0" err="1"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encerra’o</a:t>
            </a:r>
            <a:br>
              <a:rPr lang="en-US" sz="18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s-CL" sz="1800" dirty="0" err="1">
                <a:latin typeface="Arial" panose="020B0604020202020204" pitchFamily="34" charset="0"/>
                <a:cs typeface="Arial" panose="020B0604020202020204" pitchFamily="34" charset="0"/>
              </a:rPr>
              <a:t>Westermeyer</a:t>
            </a:r>
            <a:r>
              <a:rPr lang="es-CL" sz="1800" dirty="0">
                <a:latin typeface="Arial" panose="020B0604020202020204" pitchFamily="34" charset="0"/>
                <a:cs typeface="Arial" panose="020B0604020202020204" pitchFamily="34" charset="0"/>
              </a:rPr>
              <a:t>, Mardones y Salamanca (8 </a:t>
            </a:r>
            <a:r>
              <a:rPr lang="es-CL" sz="1800" dirty="0" err="1">
                <a:latin typeface="Arial" panose="020B0604020202020204" pitchFamily="34" charset="0"/>
                <a:cs typeface="Arial" panose="020B0604020202020204" pitchFamily="34" charset="0"/>
              </a:rPr>
              <a:t>Oak</a:t>
            </a:r>
            <a:r>
              <a:rPr lang="es-CL" sz="1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581F3826-6564-405D-93F9-6C9C1F92AB1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709530"/>
            <a:ext cx="10363826" cy="5148470"/>
          </a:xfrm>
        </p:spPr>
        <p:txBody>
          <a:bodyPr>
            <a:normAutofit fontScale="55000" lnSpcReduction="20000"/>
          </a:bodyPr>
          <a:lstStyle/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s-MX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Odio esta vida tan complicada</a:t>
            </a:r>
          </a:p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s-MX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 pandemia que nunca se acaba</a:t>
            </a:r>
          </a:p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s-MX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quiero volver a copuchar con mi comadre</a:t>
            </a:r>
          </a:p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s-MX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disfrutar una cena con mi compadre.</a:t>
            </a:r>
          </a:p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endParaRPr lang="es-MX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s-MX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Calabaza, calabaza quédate en tu casa</a:t>
            </a:r>
          </a:p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s-MX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</a:t>
            </a:r>
            <a:r>
              <a:rPr lang="es-MX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´ poder controlar este virus.</a:t>
            </a:r>
          </a:p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s-MX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ojo ponte la mascarilla si no </a:t>
            </a:r>
            <a:r>
              <a:rPr lang="es-MX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querí</a:t>
            </a:r>
            <a:r>
              <a:rPr lang="es-MX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quedar</a:t>
            </a:r>
          </a:p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s-MX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la vieja de la esquina.</a:t>
            </a:r>
          </a:p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endParaRPr lang="es-MX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s-MX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beber y a tragar </a:t>
            </a:r>
          </a:p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s-MX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el mundo se va a acabar.</a:t>
            </a:r>
          </a:p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s-MX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pero ojo, </a:t>
            </a:r>
            <a:r>
              <a:rPr lang="es-MX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avispa’o</a:t>
            </a:r>
            <a:r>
              <a:rPr lang="es-MX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s-MX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hazlo </a:t>
            </a:r>
            <a:r>
              <a:rPr lang="es-MX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encerra’o</a:t>
            </a:r>
            <a:endParaRPr lang="es-MX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4814947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47B4B1-A9EB-413B-B9B7-45BC3C5D7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772961"/>
          </a:xfrm>
        </p:spPr>
        <p:txBody>
          <a:bodyPr>
            <a:normAutofit fontScale="90000"/>
          </a:bodyPr>
          <a:lstStyle/>
          <a:p>
            <a:br>
              <a:rPr lang="es-MX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L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Gente, personas, humanos nunca cambiarán</a:t>
            </a:r>
            <a:br>
              <a:rPr lang="es-CL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De la Maza, Mardones y Granada (8 </a:t>
            </a:r>
            <a:r>
              <a:rPr lang="es-MX" sz="2000" dirty="0" err="1">
                <a:latin typeface="Arial" panose="020B0604020202020204" pitchFamily="34" charset="0"/>
                <a:cs typeface="Arial" panose="020B0604020202020204" pitchFamily="34" charset="0"/>
              </a:rPr>
              <a:t>Oak</a:t>
            </a: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es-MX" dirty="0"/>
            </a:b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335A38-F618-42FF-9E96-5510C895CDD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616765"/>
            <a:ext cx="10363826" cy="4996070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s-CL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Gente, personas, humanos nunca cambiarán</a:t>
            </a:r>
          </a:p>
          <a:p>
            <a:pPr marL="0" indent="0" algn="ctr">
              <a:buNone/>
            </a:pPr>
            <a:r>
              <a:rPr lang="es-CL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pues siempre son igual, igual a alguien que no deberían ser.</a:t>
            </a:r>
          </a:p>
          <a:p>
            <a:pPr marL="0" indent="0" algn="ctr">
              <a:buNone/>
            </a:pPr>
            <a:r>
              <a:rPr lang="es-CL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 siempre fingen ser quién no son y quién no pueden ser,</a:t>
            </a:r>
          </a:p>
          <a:p>
            <a:pPr marL="0" indent="0" algn="ctr">
              <a:buNone/>
            </a:pPr>
            <a:r>
              <a:rPr lang="es-CL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así impresionar a aquel que desea engañar.</a:t>
            </a:r>
          </a:p>
          <a:p>
            <a:pPr marL="0" indent="0" algn="ctr">
              <a:buNone/>
            </a:pPr>
            <a:endParaRPr lang="es-CL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s-CL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 si quieres entender a una persona, </a:t>
            </a:r>
          </a:p>
          <a:p>
            <a:pPr marL="0" indent="0" algn="ctr">
              <a:buNone/>
            </a:pPr>
            <a:r>
              <a:rPr lang="es-CL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escuches sus palabras,</a:t>
            </a:r>
          </a:p>
          <a:p>
            <a:pPr marL="0" indent="0" algn="ctr">
              <a:buNone/>
            </a:pPr>
            <a:r>
              <a:rPr lang="es-CL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observa su comportamiento, </a:t>
            </a:r>
          </a:p>
          <a:p>
            <a:pPr marL="0" indent="0" algn="ctr">
              <a:buNone/>
            </a:pPr>
            <a:r>
              <a:rPr lang="es-CL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pues uno con una máscara nunca cubre sus sentimientos.</a:t>
            </a:r>
          </a:p>
          <a:p>
            <a:pPr algn="ctr"/>
            <a:endParaRPr lang="es-CL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s-CL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el metro que midas, te medirán,</a:t>
            </a:r>
          </a:p>
          <a:p>
            <a:pPr marL="0" indent="0" algn="ctr">
              <a:buNone/>
            </a:pPr>
            <a:r>
              <a:rPr lang="es-CL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Pues juzgados siempre serán.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557684648"/>
      </p:ext>
    </p:extLst>
  </p:cSld>
  <p:clrMapOvr>
    <a:masterClrMapping/>
  </p:clrMapOvr>
</p:sld>
</file>

<file path=ppt/theme/theme1.xml><?xml version="1.0" encoding="utf-8"?>
<a:theme xmlns:a="http://schemas.openxmlformats.org/drawingml/2006/main" name="Gota">
  <a:themeElements>
    <a:clrScheme name="Gota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Got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ot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TM04033925[[fn=Gota]]</Template>
  <TotalTime>416</TotalTime>
  <Words>1930</Words>
  <Application>Microsoft Office PowerPoint</Application>
  <PresentationFormat>Panorámica</PresentationFormat>
  <Paragraphs>241</Paragraphs>
  <Slides>36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50" baseType="lpstr">
      <vt:lpstr>Arial</vt:lpstr>
      <vt:lpstr>Blackoak Std</vt:lpstr>
      <vt:lpstr>Calibri</vt:lpstr>
      <vt:lpstr>Calibri Light</vt:lpstr>
      <vt:lpstr>Century Gothic</vt:lpstr>
      <vt:lpstr>Chalkduster</vt:lpstr>
      <vt:lpstr>Comic Sans MS</vt:lpstr>
      <vt:lpstr>Franklin Gothic Book</vt:lpstr>
      <vt:lpstr>Herculanum</vt:lpstr>
      <vt:lpstr>Impact</vt:lpstr>
      <vt:lpstr>Onyx</vt:lpstr>
      <vt:lpstr>Rosewood Std Regular</vt:lpstr>
      <vt:lpstr>Tw Cen MT</vt:lpstr>
      <vt:lpstr>Gota</vt:lpstr>
      <vt:lpstr>Creaciones literarias de Nicanor Parra</vt:lpstr>
      <vt:lpstr>Antipoemas</vt:lpstr>
      <vt:lpstr>Lustra Sueños Campos, Ibarra y Fran Muñoz (8 Pine)</vt:lpstr>
      <vt:lpstr>El quisco de las flores Novoa, De Elorriaga, Lassalle, Muñoz y Carrillo (8 Oak)</vt:lpstr>
      <vt:lpstr>La estructura no nos hace especiales Meier, Romero y Manquilef (8 Pine)</vt:lpstr>
      <vt:lpstr>Iba camino pa´ la pega Cárdenas y Flores (8 Pine)</vt:lpstr>
      <vt:lpstr>CHILE, UN PAíS DE INJUSTICIAS Reyne, Toledo, Martini, cerna y de la harpe (8 Pine)</vt:lpstr>
      <vt:lpstr>Estamos encerra’o Westermeyer, Mardones y Salamanca (8 Oak)</vt:lpstr>
      <vt:lpstr> Gente, personas, humanos nunca cambiarán De la Maza, Mardones y Granada (8 Oak) </vt:lpstr>
      <vt:lpstr>MI ROPA NO DICE CUANTO RESPETO MEREZCO Seco y Messen (8 Oak)</vt:lpstr>
      <vt:lpstr>Los cauros´ futboleros carmine y Ramírez (8 Oak)</vt:lpstr>
      <vt:lpstr>Soy machista Jamarne, Huaiquil (8 Pine) e Ibáñez (8 Oak)</vt:lpstr>
      <vt:lpstr>Cada mañana me levanto en mi pieza Arredondo, Gerly, Gasaly, Figueroa y Rosenberg (8 Pine)</vt:lpstr>
      <vt:lpstr>Se supone que es un antipoema Campos, Ibarra y Fran Muñoz (8 Pine)</vt:lpstr>
      <vt:lpstr>Bandejas de la Reina</vt:lpstr>
      <vt:lpstr>Westermeyer, Mardones y Salamanca (8 Oak)</vt:lpstr>
      <vt:lpstr>Presentación de PowerPoint</vt:lpstr>
      <vt:lpstr>Presentación de PowerPoint</vt:lpstr>
      <vt:lpstr>Schwenke, Carreño, García, Álvarez y Castro (8 Pine)</vt:lpstr>
      <vt:lpstr>Reyne, Toledo, Martini, cerna y de la harpe (8 Pine)</vt:lpstr>
      <vt:lpstr>Seco y messen (8 Pine)</vt:lpstr>
      <vt:lpstr>quebrantahuesos</vt:lpstr>
      <vt:lpstr>Presentación de PowerPoint</vt:lpstr>
      <vt:lpstr>Presentación de PowerPoint</vt:lpstr>
      <vt:lpstr>Bobadilla, Barría, Quijada y Tagle (8 Oak)</vt:lpstr>
      <vt:lpstr>Fran Muñoz, Campos e Ibarra (8 Pine)</vt:lpstr>
      <vt:lpstr>artefactos</vt:lpstr>
      <vt:lpstr>Alcalde, soto y navas (8 Oak)</vt:lpstr>
      <vt:lpstr>Novoa, De Elorriaga, Lassalle, Muñoz y carrillo (8 Oak) </vt:lpstr>
      <vt:lpstr>Presentación de PowerPoint</vt:lpstr>
      <vt:lpstr>Palacios, Puelma, Artigas, Vergara, alonso y Lavoz (8 Oak)</vt:lpstr>
      <vt:lpstr>Meier, Manquilef y Romero (8 Pine)</vt:lpstr>
      <vt:lpstr>Cárdenas y flores (8 Oak)</vt:lpstr>
      <vt:lpstr>Presentación de PowerPoint</vt:lpstr>
      <vt:lpstr>Bobadilla, Barría, Quijada y Tagle (8 Oak)</vt:lpstr>
      <vt:lpstr>Seguel, Vera y Vinet (8 Oak)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Antipoesía</dc:title>
  <dc:creator>Susana</dc:creator>
  <cp:lastModifiedBy>Susana</cp:lastModifiedBy>
  <cp:revision>47</cp:revision>
  <dcterms:created xsi:type="dcterms:W3CDTF">2020-10-11T03:09:17Z</dcterms:created>
  <dcterms:modified xsi:type="dcterms:W3CDTF">2020-10-21T00:21:44Z</dcterms:modified>
</cp:coreProperties>
</file>